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16"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3600" b="1" u="sng">
                <a:solidFill>
                  <a:schemeClr val="tx2"/>
                </a:solidFill>
                <a:effectLst>
                  <a:outerShdw blurRad="31750" dist="25400" dir="5400000" algn="tl" rotWithShape="0">
                    <a:srgbClr val="000000">
                      <a:alpha val="25000"/>
                    </a:srgbClr>
                  </a:outerShdw>
                </a:effectLst>
              </a:defRPr>
            </a:lvl1pPr>
            <a:extLst/>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6019800"/>
            <a:ext cx="9147765" cy="8452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rtl="1"/>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D0153AE-4F0E-4DEF-AB39-190458C68A17}" type="datetimeFigureOut">
              <a:rPr lang="ar-SA" smtClean="0"/>
              <a:pPr/>
              <a:t>04/04/1440</a:t>
            </a:fld>
            <a:endParaRPr lang="ar-SA"/>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ar-SA">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A0EB1C0-FA3A-4485-9C89-742756E44AE0}" type="slidenum">
              <a:rPr lang="ar-SA" smtClean="0"/>
              <a:pPr/>
              <a:t>‹#›</a:t>
            </a:fld>
            <a:endParaRPr lang="ar-SA"/>
          </a:p>
        </p:txBody>
      </p:sp>
    </p:spTree>
    <p:extLst>
      <p:ext uri="{BB962C8B-B14F-4D97-AF65-F5344CB8AC3E}">
        <p14:creationId xmlns:p14="http://schemas.microsoft.com/office/powerpoint/2010/main" val="1668163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D0153AE-4F0E-4DEF-AB39-190458C68A17}" type="datetimeFigureOut">
              <a:rPr lang="ar-SA" smtClean="0">
                <a:solidFill>
                  <a:prstClr val="black"/>
                </a:solidFill>
              </a:rPr>
              <a:pPr/>
              <a:t>04/04/1440</a:t>
            </a:fld>
            <a:endParaRPr lang="ar-SA">
              <a:solidFill>
                <a:prstClr val="black"/>
              </a:solidFill>
            </a:endParaRPr>
          </a:p>
        </p:txBody>
      </p:sp>
      <p:sp>
        <p:nvSpPr>
          <p:cNvPr id="5" name="Footer Placeholder 4"/>
          <p:cNvSpPr>
            <a:spLocks noGrp="1"/>
          </p:cNvSpPr>
          <p:nvPr>
            <p:ph type="ftr" sz="quarter" idx="11"/>
          </p:nvPr>
        </p:nvSpPr>
        <p:spPr/>
        <p:txBody>
          <a:bodyPr/>
          <a:lstStyle>
            <a:extLst/>
          </a:lstStyle>
          <a:p>
            <a:endParaRPr lang="ar-SA">
              <a:solidFill>
                <a:prstClr val="black"/>
              </a:solidFill>
            </a:endParaRPr>
          </a:p>
        </p:txBody>
      </p:sp>
      <p:sp>
        <p:nvSpPr>
          <p:cNvPr id="6" name="Slide Number Placeholder 5"/>
          <p:cNvSpPr>
            <a:spLocks noGrp="1"/>
          </p:cNvSpPr>
          <p:nvPr>
            <p:ph type="sldNum" sz="quarter" idx="12"/>
          </p:nvPr>
        </p:nvSpPr>
        <p:spPr/>
        <p:txBody>
          <a:bodyPr/>
          <a:lstStyle>
            <a:extLst/>
          </a:lstStyle>
          <a:p>
            <a:fld id="{3A0EB1C0-FA3A-4485-9C89-742756E44AE0}" type="slidenum">
              <a:rPr lang="ar-SA" smtClean="0">
                <a:solidFill>
                  <a:prstClr val="black"/>
                </a:solidFill>
              </a:rPr>
              <a:pPr/>
              <a:t>‹#›</a:t>
            </a:fld>
            <a:endParaRPr lang="ar-SA">
              <a:solidFill>
                <a:prstClr val="black"/>
              </a:solidFill>
            </a:endParaRPr>
          </a:p>
        </p:txBody>
      </p:sp>
      <p:sp>
        <p:nvSpPr>
          <p:cNvPr id="7" name="Title 6"/>
          <p:cNvSpPr>
            <a:spLocks noGrp="1"/>
          </p:cNvSpPr>
          <p:nvPr>
            <p:ph type="title"/>
          </p:nvPr>
        </p:nvSpPr>
        <p:spPr/>
        <p:txBody>
          <a:bodyPr rtlCol="0"/>
          <a:lstStyle>
            <a:extLst/>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2191030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D0153AE-4F0E-4DEF-AB39-190458C68A17}" type="datetimeFigureOut">
              <a:rPr lang="ar-SA" smtClean="0">
                <a:solidFill>
                  <a:prstClr val="white"/>
                </a:solidFill>
              </a:rPr>
              <a:pPr/>
              <a:t>04/04/1440</a:t>
            </a:fld>
            <a:endParaRPr lang="ar-SA">
              <a:solidFill>
                <a:prstClr val="white"/>
              </a:solidFill>
            </a:endParaRPr>
          </a:p>
        </p:txBody>
      </p:sp>
      <p:sp>
        <p:nvSpPr>
          <p:cNvPr id="5" name="Footer Placeholder 4"/>
          <p:cNvSpPr>
            <a:spLocks noGrp="1"/>
          </p:cNvSpPr>
          <p:nvPr>
            <p:ph type="ftr" sz="quarter" idx="11"/>
          </p:nvPr>
        </p:nvSpPr>
        <p:spPr/>
        <p:txBody>
          <a:bodyPr/>
          <a:lstStyle>
            <a:extLst/>
          </a:lstStyle>
          <a:p>
            <a:endParaRPr lang="ar-SA">
              <a:solidFill>
                <a:prstClr val="white"/>
              </a:solidFill>
            </a:endParaRPr>
          </a:p>
        </p:txBody>
      </p:sp>
      <p:sp>
        <p:nvSpPr>
          <p:cNvPr id="6" name="Slide Number Placeholder 5"/>
          <p:cNvSpPr>
            <a:spLocks noGrp="1"/>
          </p:cNvSpPr>
          <p:nvPr>
            <p:ph type="sldNum" sz="quarter" idx="12"/>
          </p:nvPr>
        </p:nvSpPr>
        <p:spPr/>
        <p:txBody>
          <a:bodyPr/>
          <a:lstStyle>
            <a:extLst/>
          </a:lstStyle>
          <a:p>
            <a:fld id="{3A0EB1C0-FA3A-4485-9C89-742756E44AE0}" type="slidenum">
              <a:rPr lang="ar-SA" smtClean="0">
                <a:solidFill>
                  <a:prstClr val="white"/>
                </a:solidFill>
              </a:rPr>
              <a:pPr/>
              <a:t>‹#›</a:t>
            </a:fld>
            <a:endParaRPr lang="ar-SA">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endParaRPr lang="en-US">
              <a:solidFill>
                <a:prstClr val="white"/>
              </a:solidFill>
            </a:endParaRPr>
          </a:p>
        </p:txBody>
      </p:sp>
    </p:spTree>
    <p:extLst>
      <p:ext uri="{BB962C8B-B14F-4D97-AF65-F5344CB8AC3E}">
        <p14:creationId xmlns:p14="http://schemas.microsoft.com/office/powerpoint/2010/main" val="102869374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D0153AE-4F0E-4DEF-AB39-190458C68A17}" type="datetimeFigureOut">
              <a:rPr lang="ar-SA" smtClean="0">
                <a:solidFill>
                  <a:prstClr val="white"/>
                </a:solidFill>
              </a:rPr>
              <a:pPr/>
              <a:t>04/04/1440</a:t>
            </a:fld>
            <a:endParaRPr lang="ar-SA">
              <a:solidFill>
                <a:prstClr val="white"/>
              </a:solidFill>
            </a:endParaRPr>
          </a:p>
        </p:txBody>
      </p:sp>
      <p:sp>
        <p:nvSpPr>
          <p:cNvPr id="6" name="Footer Placeholder 5"/>
          <p:cNvSpPr>
            <a:spLocks noGrp="1"/>
          </p:cNvSpPr>
          <p:nvPr>
            <p:ph type="ftr" sz="quarter" idx="11"/>
          </p:nvPr>
        </p:nvSpPr>
        <p:spPr/>
        <p:txBody>
          <a:bodyPr/>
          <a:lstStyle>
            <a:extLst/>
          </a:lstStyle>
          <a:p>
            <a:endParaRPr lang="ar-SA">
              <a:solidFill>
                <a:prstClr val="white"/>
              </a:solidFill>
            </a:endParaRPr>
          </a:p>
        </p:txBody>
      </p:sp>
      <p:sp>
        <p:nvSpPr>
          <p:cNvPr id="7" name="Slide Number Placeholder 6"/>
          <p:cNvSpPr>
            <a:spLocks noGrp="1"/>
          </p:cNvSpPr>
          <p:nvPr>
            <p:ph type="sldNum" sz="quarter" idx="12"/>
          </p:nvPr>
        </p:nvSpPr>
        <p:spPr/>
        <p:txBody>
          <a:bodyPr/>
          <a:lstStyle>
            <a:extLst/>
          </a:lstStyle>
          <a:p>
            <a:fld id="{3A0EB1C0-FA3A-4485-9C89-742756E44AE0}" type="slidenum">
              <a:rPr lang="ar-SA" smtClean="0">
                <a:solidFill>
                  <a:prstClr val="white"/>
                </a:solidFill>
              </a:rPr>
              <a:pPr/>
              <a:t>‹#›</a:t>
            </a:fld>
            <a:endParaRPr lang="ar-SA">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
        <p:nvSpPr>
          <p:cNvPr id="9" name="Title 7"/>
          <p:cNvSpPr txBox="1">
            <a:spLocks/>
          </p:cNvSpPr>
          <p:nvPr userDrawn="1"/>
        </p:nvSpPr>
        <p:spPr>
          <a:xfrm>
            <a:off x="457200" y="228600"/>
            <a:ext cx="8229600" cy="1143000"/>
          </a:xfrm>
          <a:prstGeom prst="rect">
            <a:avLst/>
          </a:prstGeom>
        </p:spPr>
        <p:txBody>
          <a:bodyPr vert="horz" rtlCol="0" anchor="ctr">
            <a:normAutofit/>
            <a:scene3d>
              <a:camera prst="orthographicFront"/>
              <a:lightRig rig="soft" dir="t"/>
            </a:scene3d>
            <a:sp3d prstMaterial="softEdge">
              <a:bevelT w="25400" h="25400"/>
            </a:sp3d>
          </a:bodyPr>
          <a:lstStyle>
            <a:extLst/>
          </a:lstStyle>
          <a:p>
            <a:pPr rtl="1">
              <a:spcBef>
                <a:spcPct val="0"/>
              </a:spcBef>
              <a:defRPr/>
            </a:pPr>
            <a:r>
              <a:rPr lang="en-US" sz="3600" b="1" dirty="0" smtClean="0">
                <a:solidFill>
                  <a:srgbClr val="DEF5FA"/>
                </a:solidFill>
                <a:effectLst>
                  <a:outerShdw blurRad="31750" dist="25400" dir="5400000" algn="tl" rotWithShape="0">
                    <a:srgbClr val="000000">
                      <a:alpha val="25000"/>
                    </a:srgbClr>
                  </a:outerShdw>
                </a:effectLst>
              </a:rPr>
              <a:t>Click to edit Master title style</a:t>
            </a:r>
            <a:endParaRPr lang="en-US" sz="3600" b="1" dirty="0">
              <a:solidFill>
                <a:srgbClr val="DEF5FA"/>
              </a:solidFill>
              <a:effectLst>
                <a:outerShdw blurRad="31750" dist="25400" dir="5400000" algn="tl" rotWithShape="0">
                  <a:srgbClr val="000000">
                    <a:alpha val="25000"/>
                  </a:srgbClr>
                </a:outerShdw>
              </a:effectLst>
            </a:endParaRPr>
          </a:p>
        </p:txBody>
      </p:sp>
    </p:spTree>
    <p:extLst>
      <p:ext uri="{BB962C8B-B14F-4D97-AF65-F5344CB8AC3E}">
        <p14:creationId xmlns:p14="http://schemas.microsoft.com/office/powerpoint/2010/main" val="1754154613"/>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D0153AE-4F0E-4DEF-AB39-190458C68A17}" type="datetimeFigureOut">
              <a:rPr lang="ar-SA" smtClean="0">
                <a:solidFill>
                  <a:prstClr val="black"/>
                </a:solidFill>
              </a:rPr>
              <a:pPr/>
              <a:t>04/04/1440</a:t>
            </a:fld>
            <a:endParaRPr lang="ar-SA">
              <a:solidFill>
                <a:prstClr val="black"/>
              </a:solidFill>
            </a:endParaRPr>
          </a:p>
        </p:txBody>
      </p:sp>
      <p:sp>
        <p:nvSpPr>
          <p:cNvPr id="8" name="Footer Placeholder 7"/>
          <p:cNvSpPr>
            <a:spLocks noGrp="1"/>
          </p:cNvSpPr>
          <p:nvPr>
            <p:ph type="ftr" sz="quarter" idx="11"/>
          </p:nvPr>
        </p:nvSpPr>
        <p:spPr/>
        <p:txBody>
          <a:bodyPr/>
          <a:lstStyle>
            <a:extLst/>
          </a:lstStyle>
          <a:p>
            <a:endParaRPr lang="ar-SA">
              <a:solidFill>
                <a:prstClr val="black"/>
              </a:solidFill>
            </a:endParaRPr>
          </a:p>
        </p:txBody>
      </p:sp>
      <p:sp>
        <p:nvSpPr>
          <p:cNvPr id="9" name="Slide Number Placeholder 8"/>
          <p:cNvSpPr>
            <a:spLocks noGrp="1"/>
          </p:cNvSpPr>
          <p:nvPr>
            <p:ph type="sldNum" sz="quarter" idx="12"/>
          </p:nvPr>
        </p:nvSpPr>
        <p:spPr/>
        <p:txBody>
          <a:bodyPr/>
          <a:lstStyle>
            <a:extLst/>
          </a:lstStyle>
          <a:p>
            <a:fld id="{3A0EB1C0-FA3A-4485-9C89-742756E44AE0}" type="slidenum">
              <a:rPr lang="ar-SA" smtClean="0">
                <a:solidFill>
                  <a:prstClr val="black"/>
                </a:solidFill>
              </a:rPr>
              <a:pPr/>
              <a:t>‹#›</a:t>
            </a:fld>
            <a:endParaRPr lang="ar-SA">
              <a:solidFill>
                <a:prstClr val="black"/>
              </a:solidFill>
            </a:endParaRPr>
          </a:p>
        </p:txBody>
      </p:sp>
    </p:spTree>
    <p:extLst>
      <p:ext uri="{BB962C8B-B14F-4D97-AF65-F5344CB8AC3E}">
        <p14:creationId xmlns:p14="http://schemas.microsoft.com/office/powerpoint/2010/main" val="1199690365"/>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D0153AE-4F0E-4DEF-AB39-190458C68A17}" type="datetimeFigureOut">
              <a:rPr lang="ar-SA" smtClean="0">
                <a:solidFill>
                  <a:prstClr val="white"/>
                </a:solidFill>
              </a:rPr>
              <a:pPr/>
              <a:t>04/04/1440</a:t>
            </a:fld>
            <a:endParaRPr lang="ar-SA">
              <a:solidFill>
                <a:prstClr val="white"/>
              </a:solidFill>
            </a:endParaRPr>
          </a:p>
        </p:txBody>
      </p:sp>
      <p:sp>
        <p:nvSpPr>
          <p:cNvPr id="4" name="Footer Placeholder 3"/>
          <p:cNvSpPr>
            <a:spLocks noGrp="1"/>
          </p:cNvSpPr>
          <p:nvPr>
            <p:ph type="ftr" sz="quarter" idx="11"/>
          </p:nvPr>
        </p:nvSpPr>
        <p:spPr/>
        <p:txBody>
          <a:bodyPr/>
          <a:lstStyle>
            <a:extLst/>
          </a:lstStyle>
          <a:p>
            <a:endParaRPr lang="ar-SA">
              <a:solidFill>
                <a:prstClr val="white"/>
              </a:solidFill>
            </a:endParaRPr>
          </a:p>
        </p:txBody>
      </p:sp>
      <p:sp>
        <p:nvSpPr>
          <p:cNvPr id="5" name="Slide Number Placeholder 4"/>
          <p:cNvSpPr>
            <a:spLocks noGrp="1"/>
          </p:cNvSpPr>
          <p:nvPr>
            <p:ph type="sldNum" sz="quarter" idx="12"/>
          </p:nvPr>
        </p:nvSpPr>
        <p:spPr/>
        <p:txBody>
          <a:bodyPr/>
          <a:lstStyle>
            <a:extLst/>
          </a:lstStyle>
          <a:p>
            <a:fld id="{3A0EB1C0-FA3A-4485-9C89-742756E44AE0}" type="slidenum">
              <a:rPr lang="ar-SA" smtClean="0">
                <a:solidFill>
                  <a:prstClr val="white"/>
                </a:solidFill>
              </a:rPr>
              <a:pPr/>
              <a:t>‹#›</a:t>
            </a:fld>
            <a:endParaRPr lang="ar-SA">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78016225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D0153AE-4F0E-4DEF-AB39-190458C68A17}" type="datetimeFigureOut">
              <a:rPr lang="ar-SA" smtClean="0">
                <a:solidFill>
                  <a:prstClr val="black"/>
                </a:solidFill>
              </a:rPr>
              <a:pPr/>
              <a:t>04/04/1440</a:t>
            </a:fld>
            <a:endParaRPr lang="ar-SA">
              <a:solidFill>
                <a:prstClr val="black"/>
              </a:solidFill>
            </a:endParaRPr>
          </a:p>
        </p:txBody>
      </p:sp>
      <p:sp>
        <p:nvSpPr>
          <p:cNvPr id="3" name="Footer Placeholder 2"/>
          <p:cNvSpPr>
            <a:spLocks noGrp="1"/>
          </p:cNvSpPr>
          <p:nvPr>
            <p:ph type="ftr" sz="quarter" idx="11"/>
          </p:nvPr>
        </p:nvSpPr>
        <p:spPr/>
        <p:txBody>
          <a:bodyPr/>
          <a:lstStyle>
            <a:extLst/>
          </a:lstStyle>
          <a:p>
            <a:endParaRPr lang="ar-SA">
              <a:solidFill>
                <a:prstClr val="black"/>
              </a:solidFill>
            </a:endParaRPr>
          </a:p>
        </p:txBody>
      </p:sp>
      <p:sp>
        <p:nvSpPr>
          <p:cNvPr id="4" name="Slide Number Placeholder 3"/>
          <p:cNvSpPr>
            <a:spLocks noGrp="1"/>
          </p:cNvSpPr>
          <p:nvPr>
            <p:ph type="sldNum" sz="quarter" idx="12"/>
          </p:nvPr>
        </p:nvSpPr>
        <p:spPr/>
        <p:txBody>
          <a:bodyPr/>
          <a:lstStyle>
            <a:extLst/>
          </a:lstStyle>
          <a:p>
            <a:fld id="{3A0EB1C0-FA3A-4485-9C89-742756E44AE0}" type="slidenum">
              <a:rPr lang="ar-SA" smtClean="0">
                <a:solidFill>
                  <a:prstClr val="black"/>
                </a:solidFill>
              </a:rPr>
              <a:pPr/>
              <a:t>‹#›</a:t>
            </a:fld>
            <a:endParaRPr lang="ar-SA">
              <a:solidFill>
                <a:prstClr val="black"/>
              </a:solidFill>
            </a:endParaRPr>
          </a:p>
        </p:txBody>
      </p:sp>
    </p:spTree>
    <p:extLst>
      <p:ext uri="{BB962C8B-B14F-4D97-AF65-F5344CB8AC3E}">
        <p14:creationId xmlns:p14="http://schemas.microsoft.com/office/powerpoint/2010/main" val="1567050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D0153AE-4F0E-4DEF-AB39-190458C68A17}" type="datetimeFigureOut">
              <a:rPr lang="ar-SA" smtClean="0">
                <a:solidFill>
                  <a:prstClr val="black"/>
                </a:solidFill>
              </a:rPr>
              <a:pPr/>
              <a:t>04/04/1440</a:t>
            </a:fld>
            <a:endParaRPr lang="ar-SA">
              <a:solidFill>
                <a:prstClr val="black"/>
              </a:solidFill>
            </a:endParaRPr>
          </a:p>
        </p:txBody>
      </p:sp>
      <p:sp>
        <p:nvSpPr>
          <p:cNvPr id="6" name="Footer Placeholder 5"/>
          <p:cNvSpPr>
            <a:spLocks noGrp="1"/>
          </p:cNvSpPr>
          <p:nvPr>
            <p:ph type="ftr" sz="quarter" idx="11"/>
          </p:nvPr>
        </p:nvSpPr>
        <p:spPr/>
        <p:txBody>
          <a:bodyPr/>
          <a:lstStyle>
            <a:extLst/>
          </a:lstStyle>
          <a:p>
            <a:endParaRPr lang="ar-SA">
              <a:solidFill>
                <a:prstClr val="black"/>
              </a:solidFill>
            </a:endParaRPr>
          </a:p>
        </p:txBody>
      </p:sp>
      <p:sp>
        <p:nvSpPr>
          <p:cNvPr id="7" name="Slide Number Placeholder 6"/>
          <p:cNvSpPr>
            <a:spLocks noGrp="1"/>
          </p:cNvSpPr>
          <p:nvPr>
            <p:ph type="sldNum" sz="quarter" idx="12"/>
          </p:nvPr>
        </p:nvSpPr>
        <p:spPr/>
        <p:txBody>
          <a:bodyPr/>
          <a:lstStyle>
            <a:extLst/>
          </a:lstStyle>
          <a:p>
            <a:fld id="{3A0EB1C0-FA3A-4485-9C89-742756E44AE0}" type="slidenum">
              <a:rPr lang="ar-SA" smtClean="0">
                <a:solidFill>
                  <a:prstClr val="black"/>
                </a:solidFill>
              </a:rPr>
              <a:pPr/>
              <a:t>‹#›</a:t>
            </a:fld>
            <a:endParaRPr lang="ar-SA">
              <a:solidFill>
                <a:prstClr val="black"/>
              </a:solidFill>
            </a:endParaRPr>
          </a:p>
        </p:txBody>
      </p:sp>
    </p:spTree>
    <p:extLst>
      <p:ext uri="{BB962C8B-B14F-4D97-AF65-F5344CB8AC3E}">
        <p14:creationId xmlns:p14="http://schemas.microsoft.com/office/powerpoint/2010/main" val="52525219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D0153AE-4F0E-4DEF-AB39-190458C68A17}" type="datetimeFigureOut">
              <a:rPr lang="ar-SA" smtClean="0">
                <a:solidFill>
                  <a:prstClr val="white"/>
                </a:solidFill>
              </a:rPr>
              <a:pPr/>
              <a:t>04/04/1440</a:t>
            </a:fld>
            <a:endParaRPr lang="ar-SA">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SA">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A0EB1C0-FA3A-4485-9C89-742756E44AE0}" type="slidenum">
              <a:rPr lang="ar-SA" smtClean="0">
                <a:solidFill>
                  <a:prstClr val="white"/>
                </a:solidFill>
              </a:rPr>
              <a:pPr/>
              <a:t>‹#›</a:t>
            </a:fld>
            <a:endParaRPr lang="ar-SA">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rtl="1"/>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endParaRPr lang="en-US">
              <a:solidFill>
                <a:prstClr val="white"/>
              </a:solidFill>
            </a:endParaRPr>
          </a:p>
        </p:txBody>
      </p:sp>
    </p:spTree>
    <p:extLst>
      <p:ext uri="{BB962C8B-B14F-4D97-AF65-F5344CB8AC3E}">
        <p14:creationId xmlns:p14="http://schemas.microsoft.com/office/powerpoint/2010/main" val="2537262765"/>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D0153AE-4F0E-4DEF-AB39-190458C68A17}" type="datetimeFigureOut">
              <a:rPr lang="ar-SA" smtClean="0">
                <a:solidFill>
                  <a:prstClr val="black"/>
                </a:solidFill>
              </a:rPr>
              <a:pPr/>
              <a:t>04/04/1440</a:t>
            </a:fld>
            <a:endParaRPr lang="ar-SA">
              <a:solidFill>
                <a:prstClr val="black"/>
              </a:solidFill>
            </a:endParaRPr>
          </a:p>
        </p:txBody>
      </p:sp>
      <p:sp>
        <p:nvSpPr>
          <p:cNvPr id="5" name="Footer Placeholder 4"/>
          <p:cNvSpPr>
            <a:spLocks noGrp="1"/>
          </p:cNvSpPr>
          <p:nvPr>
            <p:ph type="ftr" sz="quarter" idx="11"/>
          </p:nvPr>
        </p:nvSpPr>
        <p:spPr/>
        <p:txBody>
          <a:bodyPr/>
          <a:lstStyle>
            <a:extLst/>
          </a:lstStyle>
          <a:p>
            <a:endParaRPr lang="ar-SA">
              <a:solidFill>
                <a:prstClr val="black"/>
              </a:solidFill>
            </a:endParaRPr>
          </a:p>
        </p:txBody>
      </p:sp>
      <p:sp>
        <p:nvSpPr>
          <p:cNvPr id="6" name="Slide Number Placeholder 5"/>
          <p:cNvSpPr>
            <a:spLocks noGrp="1"/>
          </p:cNvSpPr>
          <p:nvPr>
            <p:ph type="sldNum" sz="quarter" idx="12"/>
          </p:nvPr>
        </p:nvSpPr>
        <p:spPr/>
        <p:txBody>
          <a:bodyPr/>
          <a:lstStyle>
            <a:extLst/>
          </a:lstStyle>
          <a:p>
            <a:fld id="{3A0EB1C0-FA3A-4485-9C89-742756E44AE0}" type="slidenum">
              <a:rPr lang="ar-SA" smtClean="0">
                <a:solidFill>
                  <a:prstClr val="black"/>
                </a:solidFill>
              </a:rPr>
              <a:pPr/>
              <a:t>‹#›</a:t>
            </a:fld>
            <a:endParaRPr lang="ar-SA">
              <a:solidFill>
                <a:prstClr val="black"/>
              </a:solidFill>
            </a:endParaRPr>
          </a:p>
        </p:txBody>
      </p:sp>
    </p:spTree>
    <p:extLst>
      <p:ext uri="{BB962C8B-B14F-4D97-AF65-F5344CB8AC3E}">
        <p14:creationId xmlns:p14="http://schemas.microsoft.com/office/powerpoint/2010/main" val="2266804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D0153AE-4F0E-4DEF-AB39-190458C68A17}" type="datetimeFigureOut">
              <a:rPr lang="ar-SA" smtClean="0">
                <a:solidFill>
                  <a:prstClr val="black"/>
                </a:solidFill>
              </a:rPr>
              <a:pPr/>
              <a:t>04/04/1440</a:t>
            </a:fld>
            <a:endParaRPr lang="ar-SA">
              <a:solidFill>
                <a:prstClr val="black"/>
              </a:solidFill>
            </a:endParaRPr>
          </a:p>
        </p:txBody>
      </p:sp>
      <p:sp>
        <p:nvSpPr>
          <p:cNvPr id="5" name="Footer Placeholder 4"/>
          <p:cNvSpPr>
            <a:spLocks noGrp="1"/>
          </p:cNvSpPr>
          <p:nvPr>
            <p:ph type="ftr" sz="quarter" idx="11"/>
          </p:nvPr>
        </p:nvSpPr>
        <p:spPr/>
        <p:txBody>
          <a:bodyPr/>
          <a:lstStyle>
            <a:extLst/>
          </a:lstStyle>
          <a:p>
            <a:endParaRPr lang="ar-SA">
              <a:solidFill>
                <a:prstClr val="black"/>
              </a:solidFill>
            </a:endParaRPr>
          </a:p>
        </p:txBody>
      </p:sp>
      <p:sp>
        <p:nvSpPr>
          <p:cNvPr id="6" name="Slide Number Placeholder 5"/>
          <p:cNvSpPr>
            <a:spLocks noGrp="1"/>
          </p:cNvSpPr>
          <p:nvPr>
            <p:ph type="sldNum" sz="quarter" idx="12"/>
          </p:nvPr>
        </p:nvSpPr>
        <p:spPr/>
        <p:txBody>
          <a:bodyPr/>
          <a:lstStyle>
            <a:extLst/>
          </a:lstStyle>
          <a:p>
            <a:fld id="{3A0EB1C0-FA3A-4485-9C89-742756E44AE0}" type="slidenum">
              <a:rPr lang="ar-SA" smtClean="0">
                <a:solidFill>
                  <a:prstClr val="black"/>
                </a:solidFill>
              </a:rPr>
              <a:pPr/>
              <a:t>‹#›</a:t>
            </a:fld>
            <a:endParaRPr lang="ar-SA">
              <a:solidFill>
                <a:prstClr val="black"/>
              </a:solidFill>
            </a:endParaRPr>
          </a:p>
        </p:txBody>
      </p:sp>
    </p:spTree>
    <p:extLst>
      <p:ext uri="{BB962C8B-B14F-4D97-AF65-F5344CB8AC3E}">
        <p14:creationId xmlns:p14="http://schemas.microsoft.com/office/powerpoint/2010/main" val="3315054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rtl="1"/>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rtl="1"/>
            <a:fld id="{6D0153AE-4F0E-4DEF-AB39-190458C68A17}" type="datetimeFigureOut">
              <a:rPr lang="ar-SA" smtClean="0">
                <a:solidFill>
                  <a:prstClr val="black"/>
                </a:solidFill>
              </a:rPr>
              <a:pPr rtl="1"/>
              <a:t>04/04/1440</a:t>
            </a:fld>
            <a:endParaRPr lang="ar-SA">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rtl="1"/>
            <a:endParaRPr lang="ar-SA">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rtl="1"/>
            <a:fld id="{3A0EB1C0-FA3A-4485-9C89-742756E44AE0}" type="slidenum">
              <a:rPr lang="ar-SA" smtClean="0">
                <a:solidFill>
                  <a:prstClr val="black"/>
                </a:solidFill>
              </a:rPr>
              <a:pPr rtl="1"/>
              <a:t>‹#›</a:t>
            </a:fld>
            <a:endParaRPr lang="ar-SA">
              <a:solidFill>
                <a:prstClr val="black"/>
              </a:solidFill>
            </a:endParaRPr>
          </a:p>
        </p:txBody>
      </p:sp>
    </p:spTree>
    <p:extLst>
      <p:ext uri="{BB962C8B-B14F-4D97-AF65-F5344CB8AC3E}">
        <p14:creationId xmlns:p14="http://schemas.microsoft.com/office/powerpoint/2010/main" val="29200026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761999"/>
          </a:xfrm>
        </p:spPr>
        <p:txBody>
          <a:bodyPr>
            <a:normAutofit/>
          </a:bodyPr>
          <a:lstStyle/>
          <a:p>
            <a:pPr algn="ctr"/>
            <a:r>
              <a:rPr lang="en-US" b="1" dirty="0" smtClean="0"/>
              <a:t> </a:t>
            </a:r>
            <a:r>
              <a:rPr lang="ar-SA" b="1" dirty="0" smtClean="0"/>
              <a:t>القسم 5: القيام بالمزيد من الأمور في النص</a:t>
            </a:r>
            <a:endParaRPr lang="ar-SA" dirty="0"/>
          </a:p>
        </p:txBody>
      </p:sp>
      <p:sp>
        <p:nvSpPr>
          <p:cNvPr id="3" name="Subtitle 2"/>
          <p:cNvSpPr>
            <a:spLocks noGrp="1"/>
          </p:cNvSpPr>
          <p:nvPr>
            <p:ph type="subTitle" idx="1"/>
          </p:nvPr>
        </p:nvSpPr>
        <p:spPr>
          <a:xfrm>
            <a:off x="1371600" y="1219200"/>
            <a:ext cx="7086600" cy="4800600"/>
          </a:xfrm>
        </p:spPr>
        <p:txBody>
          <a:bodyPr>
            <a:normAutofit lnSpcReduction="10000"/>
          </a:bodyPr>
          <a:lstStyle/>
          <a:p>
            <a:r>
              <a:rPr lang="ar-JO" dirty="0" smtClean="0"/>
              <a:t>سنتعلم في هذا القسم ما يلي:</a:t>
            </a:r>
            <a:endParaRPr lang="en-US" dirty="0" smtClean="0"/>
          </a:p>
          <a:p>
            <a:pPr lvl="0">
              <a:buFont typeface="Wingdings" pitchFamily="2" charset="2"/>
              <a:buChar char="Ø"/>
            </a:pPr>
            <a:r>
              <a:rPr lang="ar-JO" dirty="0" smtClean="0"/>
              <a:t>تغيير نوع الخط وحجمه ولونه وحالة الأحرف.</a:t>
            </a:r>
            <a:endParaRPr lang="en-US" dirty="0" smtClean="0"/>
          </a:p>
          <a:p>
            <a:pPr lvl="0">
              <a:buFont typeface="Wingdings" pitchFamily="2" charset="2"/>
              <a:buChar char="Ø"/>
            </a:pPr>
            <a:r>
              <a:rPr lang="ar-JO" dirty="0" smtClean="0"/>
              <a:t>تطبيق لون تمييز الخط والتسطير الخاص على النص.</a:t>
            </a:r>
            <a:endParaRPr lang="en-US" dirty="0" smtClean="0"/>
          </a:p>
          <a:p>
            <a:pPr lvl="0">
              <a:buFont typeface="Wingdings" pitchFamily="2" charset="2"/>
              <a:buChar char="Ø"/>
            </a:pPr>
            <a:r>
              <a:rPr lang="ar-JO" dirty="0" smtClean="0"/>
              <a:t>فتح واستخدام مربع حوار الخط.</a:t>
            </a:r>
            <a:endParaRPr lang="en-US" dirty="0" smtClean="0"/>
          </a:p>
          <a:p>
            <a:pPr lvl="0">
              <a:buFont typeface="Wingdings" pitchFamily="2" charset="2"/>
              <a:buChar char="Ø"/>
            </a:pPr>
            <a:r>
              <a:rPr lang="ar-JO" dirty="0" smtClean="0"/>
              <a:t>ضبط الخط الافتراضي.</a:t>
            </a:r>
            <a:endParaRPr lang="en-US" dirty="0" smtClean="0"/>
          </a:p>
          <a:p>
            <a:pPr lvl="0">
              <a:buFont typeface="Wingdings" pitchFamily="2" charset="2"/>
              <a:buChar char="Ø"/>
            </a:pPr>
            <a:r>
              <a:rPr lang="ar-JO" dirty="0" smtClean="0"/>
              <a:t>تضمين خطوط في المستند.</a:t>
            </a:r>
            <a:endParaRPr lang="en-US" dirty="0" smtClean="0"/>
          </a:p>
          <a:p>
            <a:pPr lvl="0">
              <a:buFont typeface="Wingdings" pitchFamily="2" charset="2"/>
              <a:buChar char="Ø"/>
            </a:pPr>
            <a:r>
              <a:rPr lang="ar-JO" dirty="0" smtClean="0"/>
              <a:t>استخدام وضبط ونقل وإزالة التبويبات. </a:t>
            </a:r>
            <a:endParaRPr lang="en-US" dirty="0" smtClean="0"/>
          </a:p>
          <a:p>
            <a:pPr lvl="0">
              <a:buFont typeface="Wingdings" pitchFamily="2" charset="2"/>
              <a:buChar char="Ø"/>
            </a:pPr>
            <a:r>
              <a:rPr lang="ar-JO" dirty="0" smtClean="0"/>
              <a:t>تحديد مسافة بادئة للنص باستخدام المسطرة وتبويبه الصفحة   </a:t>
            </a:r>
          </a:p>
          <a:p>
            <a:pPr lvl="0"/>
            <a:r>
              <a:rPr lang="ar-JO" dirty="0" smtClean="0"/>
              <a:t>  الرئيسية.</a:t>
            </a:r>
            <a:endParaRPr lang="en-US" dirty="0" smtClean="0"/>
          </a:p>
          <a:p>
            <a:pPr lvl="0">
              <a:buFont typeface="Wingdings" pitchFamily="2" charset="2"/>
              <a:buChar char="Ø"/>
            </a:pPr>
            <a:r>
              <a:rPr lang="ar-JO" dirty="0" smtClean="0"/>
              <a:t>تغيير التباعد في الفقرة.</a:t>
            </a:r>
            <a:endParaRPr lang="en-US" dirty="0" smtClean="0"/>
          </a:p>
          <a:p>
            <a:pPr>
              <a:buFont typeface="Wingdings" pitchFamily="2" charset="2"/>
              <a:buChar char="Ø"/>
            </a:pPr>
            <a:r>
              <a:rPr lang="ar-JO" dirty="0" smtClean="0"/>
              <a:t>إضافة حدود وتظليل إلى النص</a:t>
            </a:r>
            <a:endParaRPr lang="ar-SA" dirty="0"/>
          </a:p>
        </p:txBody>
      </p:sp>
    </p:spTree>
    <p:extLst>
      <p:ext uri="{BB962C8B-B14F-4D97-AF65-F5344CB8AC3E}">
        <p14:creationId xmlns:p14="http://schemas.microsoft.com/office/powerpoint/2010/main" val="2266760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685799"/>
          </a:xfrm>
        </p:spPr>
        <p:txBody>
          <a:bodyPr>
            <a:normAutofit/>
          </a:bodyPr>
          <a:lstStyle/>
          <a:p>
            <a:pPr algn="ctr"/>
            <a:r>
              <a:rPr lang="en-US" sz="3200" b="1" dirty="0" smtClean="0"/>
              <a:t> </a:t>
            </a:r>
            <a:r>
              <a:rPr lang="ar-JO" sz="3200" b="1" dirty="0" smtClean="0"/>
              <a:t>الدرس 5-2 مربع حوار الخط</a:t>
            </a:r>
            <a:endParaRPr lang="ar-SA" sz="3200" dirty="0"/>
          </a:p>
        </p:txBody>
      </p:sp>
      <p:sp>
        <p:nvSpPr>
          <p:cNvPr id="3" name="Subtitle 2"/>
          <p:cNvSpPr>
            <a:spLocks noGrp="1"/>
          </p:cNvSpPr>
          <p:nvPr>
            <p:ph type="subTitle" idx="1"/>
          </p:nvPr>
        </p:nvSpPr>
        <p:spPr>
          <a:xfrm>
            <a:off x="685800" y="990600"/>
            <a:ext cx="7772400" cy="5029200"/>
          </a:xfrm>
        </p:spPr>
        <p:txBody>
          <a:bodyPr>
            <a:normAutofit/>
          </a:bodyPr>
          <a:lstStyle/>
          <a:p>
            <a:r>
              <a:rPr lang="ar-JO" dirty="0" smtClean="0"/>
              <a:t>في الدرس السابق تعلمنا عن استخدام مجموعة الخط وشريط الأدوات المصغر لتطبيق نوع الخط والحجم واللون والمزيد من ذلك. في هذا الدرس سنتعلم كيفية استخدام مربع حوار الخط لتنفيذ كل ذلك التنسيق مرة واحدة.</a:t>
            </a:r>
            <a:endParaRPr lang="en-US" dirty="0" smtClean="0"/>
          </a:p>
          <a:p>
            <a:endParaRPr lang="ar-SA" dirty="0"/>
          </a:p>
        </p:txBody>
      </p:sp>
    </p:spTree>
    <p:extLst>
      <p:ext uri="{BB962C8B-B14F-4D97-AF65-F5344CB8AC3E}">
        <p14:creationId xmlns:p14="http://schemas.microsoft.com/office/powerpoint/2010/main" val="1998920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533399"/>
          </a:xfrm>
        </p:spPr>
        <p:txBody>
          <a:bodyPr>
            <a:normAutofit/>
          </a:bodyPr>
          <a:lstStyle/>
          <a:p>
            <a:r>
              <a:rPr lang="ar-JO" sz="2800" b="1" dirty="0" smtClean="0"/>
              <a:t>فتح مربع حوار الخط</a:t>
            </a:r>
            <a:endParaRPr lang="ar-SA" sz="2800" dirty="0"/>
          </a:p>
        </p:txBody>
      </p:sp>
      <p:sp>
        <p:nvSpPr>
          <p:cNvPr id="3" name="Subtitle 2"/>
          <p:cNvSpPr>
            <a:spLocks noGrp="1"/>
          </p:cNvSpPr>
          <p:nvPr>
            <p:ph type="subTitle" idx="1"/>
          </p:nvPr>
        </p:nvSpPr>
        <p:spPr>
          <a:xfrm>
            <a:off x="685800" y="914400"/>
            <a:ext cx="7772400" cy="914400"/>
          </a:xfrm>
        </p:spPr>
        <p:txBody>
          <a:bodyPr/>
          <a:lstStyle/>
          <a:p>
            <a:r>
              <a:rPr lang="ar-JO" dirty="0" smtClean="0"/>
              <a:t>لفتح مربع حوار الخط أُنقر على زر الخيار في أسفل الزاوية اليمنى من مجموعة الخط في علامة تبويب الصفحة الرئيسية.</a:t>
            </a:r>
            <a:endParaRPr lang="en-US" dirty="0" smtClean="0"/>
          </a:p>
          <a:p>
            <a:endParaRPr lang="ar-SA" dirty="0"/>
          </a:p>
        </p:txBody>
      </p:sp>
      <p:pic>
        <p:nvPicPr>
          <p:cNvPr id="4" name="صورة 27"/>
          <p:cNvPicPr/>
          <p:nvPr/>
        </p:nvPicPr>
        <p:blipFill>
          <a:blip r:embed="rId2" cstate="print"/>
          <a:srcRect/>
          <a:stretch>
            <a:fillRect/>
          </a:stretch>
        </p:blipFill>
        <p:spPr bwMode="auto">
          <a:xfrm>
            <a:off x="1066800" y="1905000"/>
            <a:ext cx="3478011" cy="672029"/>
          </a:xfrm>
          <a:prstGeom prst="rect">
            <a:avLst/>
          </a:prstGeom>
          <a:noFill/>
          <a:ln w="9525">
            <a:noFill/>
            <a:miter lim="800000"/>
            <a:headEnd/>
            <a:tailEnd/>
          </a:ln>
        </p:spPr>
      </p:pic>
      <p:sp>
        <p:nvSpPr>
          <p:cNvPr id="5" name="Title 1"/>
          <p:cNvSpPr txBox="1">
            <a:spLocks/>
          </p:cNvSpPr>
          <p:nvPr/>
        </p:nvSpPr>
        <p:spPr>
          <a:xfrm>
            <a:off x="685800" y="2514600"/>
            <a:ext cx="7772400" cy="609601"/>
          </a:xfrm>
          <a:prstGeom prst="rect">
            <a:avLst/>
          </a:prstGeom>
        </p:spPr>
        <p:txBody>
          <a:bodyPr vert="horz" anchor="b">
            <a:normAutofit/>
            <a:scene3d>
              <a:camera prst="orthographicFront"/>
              <a:lightRig rig="soft" dir="t"/>
            </a:scene3d>
            <a:sp3d prstMaterial="softEdge">
              <a:bevelT w="25400" h="25400"/>
            </a:sp3d>
          </a:bodyPr>
          <a:lstStyle/>
          <a:p>
            <a:pPr algn="r" rtl="1">
              <a:spcBef>
                <a:spcPct val="0"/>
              </a:spcBef>
              <a:defRPr/>
            </a:pPr>
            <a:r>
              <a:rPr lang="ar-JO" sz="2800" b="1" u="sng" dirty="0" smtClean="0">
                <a:solidFill>
                  <a:srgbClr val="464646"/>
                </a:solidFill>
                <a:effectLst>
                  <a:outerShdw blurRad="31750" dist="25400" dir="5400000" algn="tl" rotWithShape="0">
                    <a:srgbClr val="000000">
                      <a:alpha val="25000"/>
                    </a:srgbClr>
                  </a:outerShdw>
                </a:effectLst>
              </a:rPr>
              <a:t>إستخدام علامة تبويب الخط</a:t>
            </a:r>
            <a:endParaRPr lang="ar-SA" sz="2800" b="1" u="sng" dirty="0">
              <a:solidFill>
                <a:srgbClr val="464646"/>
              </a:solidFill>
              <a:effectLst>
                <a:outerShdw blurRad="31750" dist="25400" dir="5400000" algn="tl" rotWithShape="0">
                  <a:srgbClr val="000000">
                    <a:alpha val="25000"/>
                  </a:srgbClr>
                </a:outerShdw>
              </a:effectLst>
            </a:endParaRPr>
          </a:p>
        </p:txBody>
      </p:sp>
      <p:sp>
        <p:nvSpPr>
          <p:cNvPr id="6" name="Subtitle 2"/>
          <p:cNvSpPr txBox="1">
            <a:spLocks/>
          </p:cNvSpPr>
          <p:nvPr/>
        </p:nvSpPr>
        <p:spPr>
          <a:xfrm>
            <a:off x="685800" y="3124200"/>
            <a:ext cx="7772400" cy="1199704"/>
          </a:xfrm>
          <a:prstGeom prst="rect">
            <a:avLst/>
          </a:prstGeom>
        </p:spPr>
        <p:txBody>
          <a:bodyPr vert="horz" lIns="45720" rIns="45720">
            <a:normAutofit fontScale="92500"/>
          </a:bodyPr>
          <a:lstStyle/>
          <a:p>
            <a:pPr marR="64008" algn="r" rtl="1">
              <a:spcBef>
                <a:spcPts val="400"/>
              </a:spcBef>
              <a:buClr>
                <a:srgbClr val="2DA2BF"/>
              </a:buClr>
              <a:buSzPct val="68000"/>
              <a:buFont typeface="Wingdings 3"/>
              <a:buNone/>
              <a:defRPr/>
            </a:pPr>
            <a:r>
              <a:rPr lang="ar-JO" sz="2700" dirty="0" smtClean="0">
                <a:solidFill>
                  <a:srgbClr val="464646"/>
                </a:solidFill>
              </a:rPr>
              <a:t>يمكنك استخدام القوائم المختلفة لضبط نوع الخط والنمط والحجم واللون والتأثير. ويمكنك أيضا اختيار أسلوب التسطير واللون وتطبيق تأثيرات النص</a:t>
            </a:r>
            <a:endParaRPr lang="ar-SA" sz="2700" dirty="0">
              <a:solidFill>
                <a:srgbClr val="464646"/>
              </a:solidFill>
            </a:endParaRPr>
          </a:p>
        </p:txBody>
      </p:sp>
      <p:pic>
        <p:nvPicPr>
          <p:cNvPr id="8" name="صورة 28"/>
          <p:cNvPicPr/>
          <p:nvPr/>
        </p:nvPicPr>
        <p:blipFill>
          <a:blip r:embed="rId3" cstate="print"/>
          <a:srcRect/>
          <a:stretch>
            <a:fillRect/>
          </a:stretch>
        </p:blipFill>
        <p:spPr bwMode="auto">
          <a:xfrm>
            <a:off x="3276600" y="3962400"/>
            <a:ext cx="5321145" cy="2133600"/>
          </a:xfrm>
          <a:prstGeom prst="rect">
            <a:avLst/>
          </a:prstGeom>
          <a:noFill/>
          <a:ln w="9525">
            <a:noFill/>
            <a:miter lim="800000"/>
            <a:headEnd/>
            <a:tailEnd/>
          </a:ln>
        </p:spPr>
      </p:pic>
    </p:spTree>
    <p:extLst>
      <p:ext uri="{BB962C8B-B14F-4D97-AF65-F5344CB8AC3E}">
        <p14:creationId xmlns:p14="http://schemas.microsoft.com/office/powerpoint/2010/main" val="2591830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09600"/>
          </a:xfrm>
        </p:spPr>
        <p:txBody>
          <a:bodyPr>
            <a:normAutofit/>
          </a:bodyPr>
          <a:lstStyle/>
          <a:p>
            <a:r>
              <a:rPr lang="ar-JO" sz="2800" b="1" dirty="0" smtClean="0"/>
              <a:t>استخدام علامة تبويب الخيارات المتقدمة</a:t>
            </a:r>
            <a:endParaRPr lang="ar-SA" sz="2800" dirty="0"/>
          </a:p>
        </p:txBody>
      </p:sp>
      <p:sp>
        <p:nvSpPr>
          <p:cNvPr id="3" name="Subtitle 2"/>
          <p:cNvSpPr>
            <a:spLocks noGrp="1"/>
          </p:cNvSpPr>
          <p:nvPr>
            <p:ph type="subTitle" idx="1"/>
          </p:nvPr>
        </p:nvSpPr>
        <p:spPr>
          <a:xfrm>
            <a:off x="685800" y="838200"/>
            <a:ext cx="7772400" cy="5181600"/>
          </a:xfrm>
        </p:spPr>
        <p:txBody>
          <a:bodyPr>
            <a:normAutofit/>
          </a:bodyPr>
          <a:lstStyle/>
          <a:p>
            <a:r>
              <a:rPr lang="ar-JO" dirty="0" smtClean="0"/>
              <a:t>علامة التبويب الأخرى في مربع حوار الخط هو علامة تبويب الخيارات المتقدمة:</a:t>
            </a:r>
            <a:endParaRPr lang="en-US" dirty="0" smtClean="0"/>
          </a:p>
          <a:p>
            <a:endParaRPr lang="ar-SA" dirty="0"/>
          </a:p>
        </p:txBody>
      </p:sp>
      <p:pic>
        <p:nvPicPr>
          <p:cNvPr id="4" name="صورة 29"/>
          <p:cNvPicPr/>
          <p:nvPr/>
        </p:nvPicPr>
        <p:blipFill>
          <a:blip r:embed="rId2" cstate="print"/>
          <a:srcRect/>
          <a:stretch>
            <a:fillRect/>
          </a:stretch>
        </p:blipFill>
        <p:spPr bwMode="auto">
          <a:xfrm>
            <a:off x="2590800" y="2362200"/>
            <a:ext cx="4953000" cy="3124200"/>
          </a:xfrm>
          <a:prstGeom prst="rect">
            <a:avLst/>
          </a:prstGeom>
          <a:noFill/>
          <a:ln w="9525">
            <a:noFill/>
            <a:miter lim="800000"/>
            <a:headEnd/>
            <a:tailEnd/>
          </a:ln>
        </p:spPr>
      </p:pic>
    </p:spTree>
    <p:extLst>
      <p:ext uri="{BB962C8B-B14F-4D97-AF65-F5344CB8AC3E}">
        <p14:creationId xmlns:p14="http://schemas.microsoft.com/office/powerpoint/2010/main" val="743840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09600"/>
          </a:xfrm>
        </p:spPr>
        <p:txBody>
          <a:bodyPr>
            <a:normAutofit/>
          </a:bodyPr>
          <a:lstStyle/>
          <a:p>
            <a:r>
              <a:rPr lang="ar-JO" sz="2800" b="1" dirty="0" smtClean="0"/>
              <a:t>تحديد الخط الافتراضي الخاص بك</a:t>
            </a:r>
            <a:endParaRPr lang="ar-SA" sz="2800" dirty="0"/>
          </a:p>
        </p:txBody>
      </p:sp>
      <p:sp>
        <p:nvSpPr>
          <p:cNvPr id="3" name="Subtitle 2"/>
          <p:cNvSpPr>
            <a:spLocks noGrp="1"/>
          </p:cNvSpPr>
          <p:nvPr>
            <p:ph type="subTitle" idx="1"/>
          </p:nvPr>
        </p:nvSpPr>
        <p:spPr>
          <a:xfrm>
            <a:off x="685800" y="914400"/>
            <a:ext cx="7772400" cy="5029200"/>
          </a:xfrm>
        </p:spPr>
        <p:txBody>
          <a:bodyPr>
            <a:normAutofit/>
          </a:bodyPr>
          <a:lstStyle/>
          <a:p>
            <a:r>
              <a:rPr lang="ar-JO" dirty="0" smtClean="0"/>
              <a:t>إذا كنت تجد نفسك دوما تضبط الخط على نوع محدد ونمط وحجم </a:t>
            </a:r>
            <a:r>
              <a:rPr lang="ar-JO" dirty="0" err="1" smtClean="0"/>
              <a:t>و</a:t>
            </a:r>
            <a:r>
              <a:rPr lang="ar-JO" dirty="0" smtClean="0"/>
              <a:t> أو لون يمكنك أن تختار الإعدادات الافتراضية بالنقر على الأمر الافتراضي في الزاوية اليسرى السفلى في مربع حوار الخط. يكون لديك الخيار في جعل هذه تغييرات خط افتراضية للمستند الحالي أو كافة المستندات المقبلة التي تستخدم النموذج العادي.</a:t>
            </a:r>
            <a:endParaRPr lang="en-US" dirty="0" smtClean="0"/>
          </a:p>
          <a:p>
            <a:r>
              <a:rPr lang="ar-JO" dirty="0" smtClean="0"/>
              <a:t>عند النقر على زر الأوامر الافتراضي سيتم إعلامك بالتغير الحاصل:</a:t>
            </a:r>
            <a:endParaRPr lang="ar-SA" dirty="0"/>
          </a:p>
        </p:txBody>
      </p:sp>
      <p:pic>
        <p:nvPicPr>
          <p:cNvPr id="4" name="صورة 31"/>
          <p:cNvPicPr/>
          <p:nvPr/>
        </p:nvPicPr>
        <p:blipFill>
          <a:blip r:embed="rId2" cstate="print"/>
          <a:srcRect/>
          <a:stretch>
            <a:fillRect/>
          </a:stretch>
        </p:blipFill>
        <p:spPr bwMode="auto">
          <a:xfrm>
            <a:off x="2362200" y="3962400"/>
            <a:ext cx="4530916" cy="1371600"/>
          </a:xfrm>
          <a:prstGeom prst="rect">
            <a:avLst/>
          </a:prstGeom>
          <a:noFill/>
          <a:ln w="9525">
            <a:noFill/>
            <a:miter lim="800000"/>
            <a:headEnd/>
            <a:tailEnd/>
          </a:ln>
        </p:spPr>
      </p:pic>
    </p:spTree>
    <p:extLst>
      <p:ext uri="{BB962C8B-B14F-4D97-AF65-F5344CB8AC3E}">
        <p14:creationId xmlns:p14="http://schemas.microsoft.com/office/powerpoint/2010/main" val="2911990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09601"/>
          </a:xfrm>
        </p:spPr>
        <p:txBody>
          <a:bodyPr>
            <a:normAutofit/>
          </a:bodyPr>
          <a:lstStyle/>
          <a:p>
            <a:r>
              <a:rPr lang="ar-JO" sz="2800" b="1" dirty="0" smtClean="0"/>
              <a:t>الخطوط المتضمنة</a:t>
            </a:r>
            <a:endParaRPr lang="ar-SA" sz="2800" dirty="0"/>
          </a:p>
        </p:txBody>
      </p:sp>
      <p:sp>
        <p:nvSpPr>
          <p:cNvPr id="3" name="Subtitle 2"/>
          <p:cNvSpPr>
            <a:spLocks noGrp="1"/>
          </p:cNvSpPr>
          <p:nvPr>
            <p:ph type="subTitle" idx="1"/>
          </p:nvPr>
        </p:nvSpPr>
        <p:spPr>
          <a:xfrm>
            <a:off x="685800" y="914400"/>
            <a:ext cx="7772400" cy="5105400"/>
          </a:xfrm>
        </p:spPr>
        <p:txBody>
          <a:bodyPr>
            <a:normAutofit/>
          </a:bodyPr>
          <a:lstStyle/>
          <a:p>
            <a:r>
              <a:rPr lang="ar-JO" dirty="0" smtClean="0"/>
              <a:t>إذا كنت سترسل المستندات إلى الأشخاص الذين يستخدمون الإصدارات القديمة من وورد قد لا يملكون ذات الخطوط المثبتة على أجهزة الكمبيوتر الخاصة بهم. ولتكون آمنه يجب التأكد من حفظ الخطوط مع المستند. </a:t>
            </a:r>
            <a:endParaRPr lang="en-US" dirty="0" smtClean="0"/>
          </a:p>
          <a:p>
            <a:r>
              <a:rPr lang="ar-JO" dirty="0" smtClean="0"/>
              <a:t>لحماية الخطوط في المستند أُنقر ملف – خيارات - حفظ ثم تحقق من مربع الاختيار لحماية الخطوط :</a:t>
            </a:r>
            <a:endParaRPr lang="en-US" dirty="0" smtClean="0"/>
          </a:p>
          <a:p>
            <a:endParaRPr lang="ar-SA" dirty="0"/>
          </a:p>
        </p:txBody>
      </p:sp>
      <p:pic>
        <p:nvPicPr>
          <p:cNvPr id="4" name="صورة 32"/>
          <p:cNvPicPr/>
          <p:nvPr/>
        </p:nvPicPr>
        <p:blipFill>
          <a:blip r:embed="rId2" cstate="print"/>
          <a:srcRect/>
          <a:stretch>
            <a:fillRect/>
          </a:stretch>
        </p:blipFill>
        <p:spPr bwMode="auto">
          <a:xfrm>
            <a:off x="2057400" y="3505200"/>
            <a:ext cx="5181600" cy="2476959"/>
          </a:xfrm>
          <a:prstGeom prst="rect">
            <a:avLst/>
          </a:prstGeom>
          <a:noFill/>
          <a:ln w="9525">
            <a:noFill/>
            <a:miter lim="800000"/>
            <a:headEnd/>
            <a:tailEnd/>
          </a:ln>
        </p:spPr>
      </p:pic>
    </p:spTree>
    <p:extLst>
      <p:ext uri="{BB962C8B-B14F-4D97-AF65-F5344CB8AC3E}">
        <p14:creationId xmlns:p14="http://schemas.microsoft.com/office/powerpoint/2010/main" val="3648193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685799"/>
          </a:xfrm>
        </p:spPr>
        <p:txBody>
          <a:bodyPr>
            <a:normAutofit/>
          </a:bodyPr>
          <a:lstStyle/>
          <a:p>
            <a:pPr algn="ctr"/>
            <a:r>
              <a:rPr lang="en-US" sz="3200" b="1" dirty="0" smtClean="0"/>
              <a:t> </a:t>
            </a:r>
            <a:r>
              <a:rPr lang="ar-JO" sz="3200" b="1" dirty="0" smtClean="0"/>
              <a:t>الدرس 5-3: استخدام علامات التبويب</a:t>
            </a:r>
            <a:endParaRPr lang="ar-SA" sz="3200" dirty="0"/>
          </a:p>
        </p:txBody>
      </p:sp>
      <p:sp>
        <p:nvSpPr>
          <p:cNvPr id="3" name="Subtitle 2"/>
          <p:cNvSpPr>
            <a:spLocks noGrp="1"/>
          </p:cNvSpPr>
          <p:nvPr>
            <p:ph type="subTitle" idx="1"/>
          </p:nvPr>
        </p:nvSpPr>
        <p:spPr>
          <a:xfrm>
            <a:off x="685800" y="990600"/>
            <a:ext cx="7772400" cy="5029200"/>
          </a:xfrm>
        </p:spPr>
        <p:txBody>
          <a:bodyPr>
            <a:normAutofit/>
          </a:bodyPr>
          <a:lstStyle/>
          <a:p>
            <a:r>
              <a:rPr lang="ar-JO" dirty="0" smtClean="0"/>
              <a:t>في وقت سابق في هذا القسم، تحدثنا عن استخدام المحاذاة لموقع النص في الصفحة. وفي هذا القسم سنتحدث عن وضع النص بصورة أكثر دقة باستخدام علامات التبويب.</a:t>
            </a:r>
            <a:endParaRPr lang="en-US" dirty="0" smtClean="0"/>
          </a:p>
          <a:p>
            <a:endParaRPr lang="ar-SA" dirty="0"/>
          </a:p>
        </p:txBody>
      </p:sp>
    </p:spTree>
    <p:extLst>
      <p:ext uri="{BB962C8B-B14F-4D97-AF65-F5344CB8AC3E}">
        <p14:creationId xmlns:p14="http://schemas.microsoft.com/office/powerpoint/2010/main" val="2707289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534362"/>
          </a:xfrm>
        </p:spPr>
        <p:txBody>
          <a:bodyPr>
            <a:normAutofit/>
          </a:bodyPr>
          <a:lstStyle/>
          <a:p>
            <a:r>
              <a:rPr lang="ar-SA" sz="2800" b="1" dirty="0" smtClean="0"/>
              <a:t>أنواع علامات التبويب</a:t>
            </a:r>
            <a:endParaRPr lang="ar-SA" sz="2800" dirty="0"/>
          </a:p>
        </p:txBody>
      </p:sp>
      <p:sp>
        <p:nvSpPr>
          <p:cNvPr id="3" name="Subtitle 2"/>
          <p:cNvSpPr>
            <a:spLocks noGrp="1"/>
          </p:cNvSpPr>
          <p:nvPr>
            <p:ph type="subTitle" idx="1"/>
          </p:nvPr>
        </p:nvSpPr>
        <p:spPr>
          <a:xfrm>
            <a:off x="685800" y="762000"/>
            <a:ext cx="7772400" cy="5181600"/>
          </a:xfrm>
        </p:spPr>
        <p:txBody>
          <a:bodyPr>
            <a:normAutofit/>
          </a:bodyPr>
          <a:lstStyle/>
          <a:p>
            <a:r>
              <a:rPr lang="ar-JO" dirty="0" smtClean="0"/>
              <a:t>علامات التبويب عبارة عن أماكن محددة مسبقا في المستند ويمكنها مساعدتك في وضع النص بسرعة وتناسق في الموقع الذي تريده. وهناك خمسة أنواع من علامات التبويب:</a:t>
            </a:r>
            <a:endParaRPr lang="en-US" dirty="0" smtClean="0"/>
          </a:p>
          <a:p>
            <a:pPr>
              <a:buFont typeface="Wingdings" pitchFamily="2" charset="2"/>
              <a:buChar char="Ø"/>
            </a:pPr>
            <a:r>
              <a:rPr lang="ar-JO" dirty="0" smtClean="0"/>
              <a:t>علامة جدولة يسرى          </a:t>
            </a:r>
            <a:endParaRPr lang="en-US" dirty="0" smtClean="0"/>
          </a:p>
          <a:p>
            <a:pPr>
              <a:buFont typeface="Wingdings" pitchFamily="2" charset="2"/>
              <a:buChar char="Ø"/>
            </a:pPr>
            <a:r>
              <a:rPr lang="ar-JO" dirty="0" smtClean="0"/>
              <a:t>علامة جدولة يمنى           </a:t>
            </a:r>
            <a:endParaRPr lang="en-US" dirty="0" smtClean="0"/>
          </a:p>
          <a:p>
            <a:pPr>
              <a:buFont typeface="Wingdings" pitchFamily="2" charset="2"/>
              <a:buChar char="Ø"/>
            </a:pPr>
            <a:r>
              <a:rPr lang="ar-JO" dirty="0" smtClean="0"/>
              <a:t>علامة جدولة إلى الوسط     </a:t>
            </a:r>
            <a:endParaRPr lang="en-US" dirty="0" smtClean="0"/>
          </a:p>
          <a:p>
            <a:pPr>
              <a:buFont typeface="Wingdings" pitchFamily="2" charset="2"/>
              <a:buChar char="Ø"/>
            </a:pPr>
            <a:r>
              <a:rPr lang="ar-JO" dirty="0" smtClean="0"/>
              <a:t>علامة جدولة عشرية        </a:t>
            </a:r>
            <a:endParaRPr lang="en-US" dirty="0" smtClean="0"/>
          </a:p>
          <a:p>
            <a:pPr>
              <a:buFont typeface="Wingdings" pitchFamily="2" charset="2"/>
              <a:buChar char="Ø"/>
            </a:pPr>
            <a:r>
              <a:rPr lang="ar-JO" dirty="0" smtClean="0"/>
              <a:t>علامة جدولة ذات خط عمودي</a:t>
            </a:r>
            <a:endParaRPr lang="en-US" dirty="0" smtClean="0"/>
          </a:p>
          <a:p>
            <a:endParaRPr lang="ar-SA" dirty="0"/>
          </a:p>
        </p:txBody>
      </p:sp>
    </p:spTree>
    <p:extLst>
      <p:ext uri="{BB962C8B-B14F-4D97-AF65-F5344CB8AC3E}">
        <p14:creationId xmlns:p14="http://schemas.microsoft.com/office/powerpoint/2010/main" val="2190782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708025"/>
          </a:xfrm>
        </p:spPr>
        <p:txBody>
          <a:bodyPr>
            <a:normAutofit/>
          </a:bodyPr>
          <a:lstStyle/>
          <a:p>
            <a:r>
              <a:rPr lang="ar-SA" sz="2800" b="1" dirty="0" err="1" smtClean="0"/>
              <a:t>إستخدام</a:t>
            </a:r>
            <a:r>
              <a:rPr lang="ar-SA" sz="2800" b="1" dirty="0" smtClean="0"/>
              <a:t> علامات التبويب</a:t>
            </a:r>
            <a:endParaRPr lang="ar-SA" sz="2800" dirty="0"/>
          </a:p>
        </p:txBody>
      </p:sp>
      <p:sp>
        <p:nvSpPr>
          <p:cNvPr id="3" name="Subtitle 2"/>
          <p:cNvSpPr>
            <a:spLocks noGrp="1"/>
          </p:cNvSpPr>
          <p:nvPr>
            <p:ph type="subTitle" idx="1"/>
          </p:nvPr>
        </p:nvSpPr>
        <p:spPr>
          <a:xfrm>
            <a:off x="1447800" y="1066800"/>
            <a:ext cx="6858000" cy="4876800"/>
          </a:xfrm>
        </p:spPr>
        <p:txBody>
          <a:bodyPr>
            <a:normAutofit/>
          </a:bodyPr>
          <a:lstStyle/>
          <a:p>
            <a:r>
              <a:rPr lang="ar-JO" dirty="0" smtClean="0"/>
              <a:t>لاستخدام علامات التبويب، قم بالنقر على مفتاح </a:t>
            </a:r>
            <a:r>
              <a:rPr lang="en-US" dirty="0" smtClean="0"/>
              <a:t>Tab</a:t>
            </a:r>
            <a:r>
              <a:rPr lang="ar-JO" dirty="0" smtClean="0"/>
              <a:t> على لوحة المفاتيح. وسيقفز المؤشر إلى علامة التبويب التالية.(هذه الطريقة أسهل لمعرفة إذا تم تفعيل المسطرة. القيام بذلك بالنقر على عرض - المسطرة.)</a:t>
            </a:r>
            <a:endParaRPr lang="en-US" dirty="0" smtClean="0"/>
          </a:p>
          <a:p>
            <a:endParaRPr lang="ar-SA" dirty="0"/>
          </a:p>
        </p:txBody>
      </p:sp>
      <p:pic>
        <p:nvPicPr>
          <p:cNvPr id="4" name="صورة 33"/>
          <p:cNvPicPr/>
          <p:nvPr/>
        </p:nvPicPr>
        <p:blipFill>
          <a:blip r:embed="rId2" cstate="print"/>
          <a:srcRect/>
          <a:stretch>
            <a:fillRect/>
          </a:stretch>
        </p:blipFill>
        <p:spPr bwMode="auto">
          <a:xfrm>
            <a:off x="3581400" y="3429000"/>
            <a:ext cx="2009775" cy="2276475"/>
          </a:xfrm>
          <a:prstGeom prst="rect">
            <a:avLst/>
          </a:prstGeom>
          <a:noFill/>
          <a:ln w="9525">
            <a:noFill/>
            <a:miter lim="800000"/>
            <a:headEnd/>
            <a:tailEnd/>
          </a:ln>
        </p:spPr>
      </p:pic>
    </p:spTree>
    <p:extLst>
      <p:ext uri="{BB962C8B-B14F-4D97-AF65-F5344CB8AC3E}">
        <p14:creationId xmlns:p14="http://schemas.microsoft.com/office/powerpoint/2010/main" val="558079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534362"/>
          </a:xfrm>
        </p:spPr>
        <p:txBody>
          <a:bodyPr>
            <a:normAutofit/>
          </a:bodyPr>
          <a:lstStyle/>
          <a:p>
            <a:r>
              <a:rPr lang="ar-SA" sz="2800" b="1" dirty="0" smtClean="0"/>
              <a:t>إعداد علامات التبويب</a:t>
            </a:r>
            <a:endParaRPr lang="ar-SA" dirty="0"/>
          </a:p>
        </p:txBody>
      </p:sp>
      <p:sp>
        <p:nvSpPr>
          <p:cNvPr id="3" name="Subtitle 2"/>
          <p:cNvSpPr>
            <a:spLocks noGrp="1"/>
          </p:cNvSpPr>
          <p:nvPr>
            <p:ph type="subTitle" idx="1"/>
          </p:nvPr>
        </p:nvSpPr>
        <p:spPr>
          <a:xfrm>
            <a:off x="685800" y="838200"/>
            <a:ext cx="7772400" cy="5181600"/>
          </a:xfrm>
        </p:spPr>
        <p:txBody>
          <a:bodyPr/>
          <a:lstStyle/>
          <a:p>
            <a:r>
              <a:rPr lang="ar-JO" dirty="0" smtClean="0"/>
              <a:t>لإعداد علامات التبويب، أُنقر علامة التبويب التي بجانب المسطرة لتحديد نوع التبويب الذي تريده.</a:t>
            </a:r>
            <a:endParaRPr lang="en-US" dirty="0" smtClean="0"/>
          </a:p>
          <a:p>
            <a:endParaRPr lang="ar-SA" dirty="0"/>
          </a:p>
        </p:txBody>
      </p:sp>
      <p:pic>
        <p:nvPicPr>
          <p:cNvPr id="4" name="صورة 34"/>
          <p:cNvPicPr/>
          <p:nvPr/>
        </p:nvPicPr>
        <p:blipFill>
          <a:blip r:embed="rId2" cstate="print"/>
          <a:srcRect/>
          <a:stretch>
            <a:fillRect/>
          </a:stretch>
        </p:blipFill>
        <p:spPr bwMode="auto">
          <a:xfrm>
            <a:off x="2590800" y="2362200"/>
            <a:ext cx="4333875" cy="1857375"/>
          </a:xfrm>
          <a:prstGeom prst="rect">
            <a:avLst/>
          </a:prstGeom>
          <a:noFill/>
          <a:ln w="9525">
            <a:noFill/>
            <a:miter lim="800000"/>
            <a:headEnd/>
            <a:tailEnd/>
          </a:ln>
        </p:spPr>
      </p:pic>
    </p:spTree>
    <p:extLst>
      <p:ext uri="{BB962C8B-B14F-4D97-AF65-F5344CB8AC3E}">
        <p14:creationId xmlns:p14="http://schemas.microsoft.com/office/powerpoint/2010/main" val="4146433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09599"/>
          </a:xfrm>
        </p:spPr>
        <p:txBody>
          <a:bodyPr>
            <a:normAutofit/>
          </a:bodyPr>
          <a:lstStyle/>
          <a:p>
            <a:r>
              <a:rPr lang="ar-SA" sz="2800" b="1" dirty="0" smtClean="0"/>
              <a:t>نقل أو إزالة علامات التبويب </a:t>
            </a:r>
            <a:endParaRPr lang="ar-SA" dirty="0"/>
          </a:p>
        </p:txBody>
      </p:sp>
      <p:sp>
        <p:nvSpPr>
          <p:cNvPr id="3" name="Subtitle 2"/>
          <p:cNvSpPr>
            <a:spLocks noGrp="1"/>
          </p:cNvSpPr>
          <p:nvPr>
            <p:ph type="subTitle" idx="1"/>
          </p:nvPr>
        </p:nvSpPr>
        <p:spPr>
          <a:xfrm>
            <a:off x="685800" y="990600"/>
            <a:ext cx="7772400" cy="5029200"/>
          </a:xfrm>
        </p:spPr>
        <p:txBody>
          <a:bodyPr>
            <a:normAutofit/>
          </a:bodyPr>
          <a:lstStyle/>
          <a:p>
            <a:r>
              <a:rPr lang="ar-JO" dirty="0" smtClean="0"/>
              <a:t>يمكنك نقل علامة </a:t>
            </a:r>
            <a:r>
              <a:rPr lang="ar-JO" dirty="0" err="1" smtClean="0"/>
              <a:t>جدولية</a:t>
            </a:r>
            <a:r>
              <a:rPr lang="ar-JO" dirty="0" smtClean="0"/>
              <a:t> من خلال سحبها إلى موقع آخر هكذا:</a:t>
            </a:r>
            <a:endParaRPr lang="en-US" dirty="0" smtClean="0"/>
          </a:p>
          <a:p>
            <a:r>
              <a:rPr lang="ar-JO" dirty="0" smtClean="0"/>
              <a:t> </a:t>
            </a:r>
            <a:endParaRPr lang="en-US" dirty="0" smtClean="0"/>
          </a:p>
          <a:p>
            <a:r>
              <a:rPr lang="ar-JO" dirty="0" smtClean="0"/>
              <a:t> </a:t>
            </a:r>
            <a:endParaRPr lang="en-US" dirty="0" smtClean="0"/>
          </a:p>
          <a:p>
            <a:r>
              <a:rPr lang="ar-JO" dirty="0" smtClean="0"/>
              <a:t> </a:t>
            </a:r>
            <a:endParaRPr lang="en-US" dirty="0" smtClean="0"/>
          </a:p>
          <a:p>
            <a:r>
              <a:rPr lang="ar-JO" dirty="0" smtClean="0"/>
              <a:t>سيظهر السطر المنقط عندما تقوم بنقل علامة </a:t>
            </a:r>
            <a:r>
              <a:rPr lang="ar-JO" dirty="0" err="1" smtClean="0"/>
              <a:t>جدولية</a:t>
            </a:r>
            <a:r>
              <a:rPr lang="ar-JO" dirty="0" smtClean="0"/>
              <a:t> وهذا يساعدك في وضعها في المكان المناسب. لحذف علامة </a:t>
            </a:r>
            <a:r>
              <a:rPr lang="ar-JO" dirty="0" err="1" smtClean="0"/>
              <a:t>جدولية</a:t>
            </a:r>
            <a:r>
              <a:rPr lang="ar-JO" dirty="0" smtClean="0"/>
              <a:t>، قم بسحبها خارج المسطرة. </a:t>
            </a:r>
            <a:endParaRPr lang="en-US" dirty="0" smtClean="0"/>
          </a:p>
          <a:p>
            <a:endParaRPr lang="ar-SA" dirty="0"/>
          </a:p>
        </p:txBody>
      </p:sp>
      <p:pic>
        <p:nvPicPr>
          <p:cNvPr id="4" name="صورة 37"/>
          <p:cNvPicPr/>
          <p:nvPr/>
        </p:nvPicPr>
        <p:blipFill>
          <a:blip r:embed="rId2" cstate="print"/>
          <a:srcRect/>
          <a:stretch>
            <a:fillRect/>
          </a:stretch>
        </p:blipFill>
        <p:spPr bwMode="auto">
          <a:xfrm>
            <a:off x="2362200" y="1676400"/>
            <a:ext cx="4629150" cy="638175"/>
          </a:xfrm>
          <a:prstGeom prst="rect">
            <a:avLst/>
          </a:prstGeom>
          <a:noFill/>
          <a:ln w="9525">
            <a:noFill/>
            <a:miter lim="800000"/>
            <a:headEnd/>
            <a:tailEnd/>
          </a:ln>
        </p:spPr>
      </p:pic>
    </p:spTree>
    <p:extLst>
      <p:ext uri="{BB962C8B-B14F-4D97-AF65-F5344CB8AC3E}">
        <p14:creationId xmlns:p14="http://schemas.microsoft.com/office/powerpoint/2010/main" val="4190314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761999"/>
          </a:xfrm>
        </p:spPr>
        <p:txBody>
          <a:bodyPr>
            <a:normAutofit fontScale="90000"/>
          </a:bodyPr>
          <a:lstStyle/>
          <a:p>
            <a:pPr algn="ctr"/>
            <a:r>
              <a:rPr lang="ar-SA" b="1" dirty="0" smtClean="0"/>
              <a:t/>
            </a:r>
            <a:br>
              <a:rPr lang="ar-SA" b="1" dirty="0" smtClean="0"/>
            </a:br>
            <a:r>
              <a:rPr lang="en-US" sz="3100" b="1" dirty="0" smtClean="0"/>
              <a:t> </a:t>
            </a:r>
            <a:r>
              <a:rPr lang="ar-JO" sz="3100" b="1" dirty="0" smtClean="0"/>
              <a:t>الدرس 5-1: الخطوط في تبويبة الصفحة الرئيسية</a:t>
            </a:r>
            <a:endParaRPr lang="ar-SA" sz="3100" dirty="0"/>
          </a:p>
        </p:txBody>
      </p:sp>
      <p:sp>
        <p:nvSpPr>
          <p:cNvPr id="3" name="Subtitle 2"/>
          <p:cNvSpPr>
            <a:spLocks noGrp="1"/>
          </p:cNvSpPr>
          <p:nvPr>
            <p:ph type="subTitle" idx="1"/>
          </p:nvPr>
        </p:nvSpPr>
        <p:spPr>
          <a:xfrm>
            <a:off x="685800" y="1143000"/>
            <a:ext cx="7772400" cy="4876800"/>
          </a:xfrm>
        </p:spPr>
        <p:txBody>
          <a:bodyPr>
            <a:normAutofit/>
          </a:bodyPr>
          <a:lstStyle/>
          <a:p>
            <a:r>
              <a:rPr lang="ar-JO" dirty="0" smtClean="0"/>
              <a:t>الخط عبارة عن مجموعة كاملة من الأحرف (مع حروف طباعة وأنماط) تستخدم لإنشاء نص في المستند. بعض أنواع الخطوط تكون جميع أحرفها كبيرة (اللغة الإنجليزية) وبعض الأنواع الأخرى تكون مكونة من الرموز. ويمكن تخصيص الخطوط كما تريد، فيمكنك تغيير حجمها ونوعها ولونها والتباعد فيها والتأثيرات. </a:t>
            </a:r>
            <a:endParaRPr lang="en-US" dirty="0" smtClean="0"/>
          </a:p>
          <a:p>
            <a:endParaRPr lang="ar-SA" dirty="0"/>
          </a:p>
        </p:txBody>
      </p:sp>
    </p:spTree>
    <p:extLst>
      <p:ext uri="{BB962C8B-B14F-4D97-AF65-F5344CB8AC3E}">
        <p14:creationId xmlns:p14="http://schemas.microsoft.com/office/powerpoint/2010/main" val="3918476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10562"/>
          </a:xfrm>
        </p:spPr>
        <p:txBody>
          <a:bodyPr>
            <a:normAutofit/>
          </a:bodyPr>
          <a:lstStyle/>
          <a:p>
            <a:pPr algn="ctr"/>
            <a:r>
              <a:rPr lang="en-US" sz="3200" b="1" dirty="0" smtClean="0"/>
              <a:t> </a:t>
            </a:r>
            <a:r>
              <a:rPr lang="ar-JO" sz="3200" b="1" dirty="0" smtClean="0"/>
              <a:t>الدرس 5-4: خيارات الفقرة</a:t>
            </a:r>
            <a:endParaRPr lang="ar-SA" sz="3200" dirty="0"/>
          </a:p>
        </p:txBody>
      </p:sp>
      <p:sp>
        <p:nvSpPr>
          <p:cNvPr id="3" name="Subtitle 2"/>
          <p:cNvSpPr>
            <a:spLocks noGrp="1"/>
          </p:cNvSpPr>
          <p:nvPr>
            <p:ph type="subTitle" idx="1"/>
          </p:nvPr>
        </p:nvSpPr>
        <p:spPr>
          <a:xfrm>
            <a:off x="685800" y="914400"/>
            <a:ext cx="7772400" cy="5105400"/>
          </a:xfrm>
        </p:spPr>
        <p:txBody>
          <a:bodyPr>
            <a:normAutofit/>
          </a:bodyPr>
          <a:lstStyle/>
          <a:p>
            <a:r>
              <a:rPr lang="ar-JO" dirty="0" smtClean="0"/>
              <a:t>الآن بعد أن تعلمنا أساسيات علامات التبويب فلنلقي الضوء على نوع آخر من أنواع المحاذاة: البادئة. البادئة هي المسافة التي تم تعيينها أو تحديدها بين كل سطر من أسطر الفقرة </a:t>
            </a:r>
            <a:r>
              <a:rPr lang="ar-JO" dirty="0" err="1" smtClean="0"/>
              <a:t>و</a:t>
            </a:r>
            <a:r>
              <a:rPr lang="ar-JO" dirty="0" smtClean="0"/>
              <a:t> الهامش. سوف نلقي الضوء على تغيير تباعد الفقرات وإضافة الحدود والتظليل.</a:t>
            </a:r>
            <a:endParaRPr lang="ar-SA" dirty="0"/>
          </a:p>
        </p:txBody>
      </p:sp>
    </p:spTree>
    <p:extLst>
      <p:ext uri="{BB962C8B-B14F-4D97-AF65-F5344CB8AC3E}">
        <p14:creationId xmlns:p14="http://schemas.microsoft.com/office/powerpoint/2010/main" val="98547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86762"/>
          </a:xfrm>
        </p:spPr>
        <p:txBody>
          <a:bodyPr>
            <a:normAutofit/>
          </a:bodyPr>
          <a:lstStyle/>
          <a:p>
            <a:r>
              <a:rPr lang="ar-SA" sz="2800" dirty="0" smtClean="0"/>
              <a:t>مسافة البادئة باستخدام المسطرة</a:t>
            </a:r>
            <a:endParaRPr lang="ar-SA" sz="2800" dirty="0"/>
          </a:p>
        </p:txBody>
      </p:sp>
      <p:sp>
        <p:nvSpPr>
          <p:cNvPr id="3" name="Subtitle 2"/>
          <p:cNvSpPr>
            <a:spLocks noGrp="1"/>
          </p:cNvSpPr>
          <p:nvPr>
            <p:ph type="subTitle" idx="1"/>
          </p:nvPr>
        </p:nvSpPr>
        <p:spPr>
          <a:xfrm>
            <a:off x="685800" y="990600"/>
            <a:ext cx="7772400" cy="5029200"/>
          </a:xfrm>
        </p:spPr>
        <p:txBody>
          <a:bodyPr>
            <a:normAutofit/>
          </a:bodyPr>
          <a:lstStyle/>
          <a:p>
            <a:r>
              <a:rPr lang="ar-SA" dirty="0" smtClean="0"/>
              <a:t>قد تتذكر نوعين من علامات التبويب الإضافية: المسافة البادئة للسطر الأول فقط وليس كل الفقرة. والمسافة البادئة المعلقة وتقوم بالعكس: لا مسافة بادئة في السطر الأول في الفقرة لكن المسافة البادئة تكون في بقية أسطر الفقرة.</a:t>
            </a:r>
            <a:endParaRPr lang="en-US" dirty="0" smtClean="0"/>
          </a:p>
          <a:p>
            <a:endParaRPr lang="ar-SA" dirty="0"/>
          </a:p>
        </p:txBody>
      </p:sp>
    </p:spTree>
    <p:extLst>
      <p:ext uri="{BB962C8B-B14F-4D97-AF65-F5344CB8AC3E}">
        <p14:creationId xmlns:p14="http://schemas.microsoft.com/office/powerpoint/2010/main" val="2468471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686762"/>
          </a:xfrm>
        </p:spPr>
        <p:txBody>
          <a:bodyPr>
            <a:normAutofit/>
          </a:bodyPr>
          <a:lstStyle/>
          <a:p>
            <a:r>
              <a:rPr lang="ar-SA" sz="2800" b="1" dirty="0" smtClean="0"/>
              <a:t>المسافة البادئة باستخدام علامة تبويب الصفحة الرئيسية</a:t>
            </a:r>
            <a:endParaRPr lang="ar-SA" sz="2800" dirty="0"/>
          </a:p>
        </p:txBody>
      </p:sp>
      <p:sp>
        <p:nvSpPr>
          <p:cNvPr id="3" name="Subtitle 2"/>
          <p:cNvSpPr>
            <a:spLocks noGrp="1"/>
          </p:cNvSpPr>
          <p:nvPr>
            <p:ph type="subTitle" idx="1"/>
          </p:nvPr>
        </p:nvSpPr>
        <p:spPr>
          <a:xfrm>
            <a:off x="685800" y="1066800"/>
            <a:ext cx="7772400" cy="4953000"/>
          </a:xfrm>
        </p:spPr>
        <p:txBody>
          <a:bodyPr/>
          <a:lstStyle/>
          <a:p>
            <a:r>
              <a:rPr lang="ar-JO" dirty="0" smtClean="0"/>
              <a:t>إذا كنت تريد وضع مسافة بادئة للفقرة بأكملها باستخدام أزرار المسافة البادئة في مجموعة الفقرة في علامة تبويب الصفحة الرئيسية.</a:t>
            </a:r>
            <a:endParaRPr lang="ar-SA" dirty="0"/>
          </a:p>
        </p:txBody>
      </p:sp>
      <p:pic>
        <p:nvPicPr>
          <p:cNvPr id="4" name="صورة 39"/>
          <p:cNvPicPr/>
          <p:nvPr/>
        </p:nvPicPr>
        <p:blipFill>
          <a:blip r:embed="rId2" cstate="print"/>
          <a:srcRect/>
          <a:stretch>
            <a:fillRect/>
          </a:stretch>
        </p:blipFill>
        <p:spPr bwMode="auto">
          <a:xfrm>
            <a:off x="3124200" y="2590800"/>
            <a:ext cx="3200400" cy="1066800"/>
          </a:xfrm>
          <a:prstGeom prst="rect">
            <a:avLst/>
          </a:prstGeom>
          <a:noFill/>
          <a:ln w="9525">
            <a:noFill/>
            <a:miter lim="800000"/>
            <a:headEnd/>
            <a:tailEnd/>
          </a:ln>
        </p:spPr>
      </p:pic>
    </p:spTree>
    <p:extLst>
      <p:ext uri="{BB962C8B-B14F-4D97-AF65-F5344CB8AC3E}">
        <p14:creationId xmlns:p14="http://schemas.microsoft.com/office/powerpoint/2010/main" val="3611329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686762"/>
          </a:xfrm>
        </p:spPr>
        <p:txBody>
          <a:bodyPr>
            <a:normAutofit/>
          </a:bodyPr>
          <a:lstStyle/>
          <a:p>
            <a:r>
              <a:rPr lang="ar-SA" sz="2800" b="1" dirty="0" smtClean="0"/>
              <a:t>تباعد بين الفقرة</a:t>
            </a:r>
            <a:endParaRPr lang="ar-SA" sz="2800" dirty="0"/>
          </a:p>
        </p:txBody>
      </p:sp>
      <p:sp>
        <p:nvSpPr>
          <p:cNvPr id="3" name="Subtitle 2"/>
          <p:cNvSpPr>
            <a:spLocks noGrp="1"/>
          </p:cNvSpPr>
          <p:nvPr>
            <p:ph type="subTitle" idx="1"/>
          </p:nvPr>
        </p:nvSpPr>
        <p:spPr>
          <a:xfrm>
            <a:off x="685800" y="1066800"/>
            <a:ext cx="7772400" cy="4876800"/>
          </a:xfrm>
        </p:spPr>
        <p:txBody>
          <a:bodyPr>
            <a:normAutofit/>
          </a:bodyPr>
          <a:lstStyle/>
          <a:p>
            <a:r>
              <a:rPr lang="ar-JO" dirty="0" smtClean="0"/>
              <a:t>لتغيير التباعد بين الفقرات أولا ضع المؤشر في الفقرة التي تريد تغييرها. ثم أُنقر أمر التباعد في تبويب الصفحة الرئيسية واختر التباعد المناسب.</a:t>
            </a:r>
            <a:endParaRPr lang="en-US" dirty="0" smtClean="0"/>
          </a:p>
          <a:p>
            <a:endParaRPr lang="ar-SA" dirty="0"/>
          </a:p>
        </p:txBody>
      </p:sp>
      <p:pic>
        <p:nvPicPr>
          <p:cNvPr id="4" name="صورة 41"/>
          <p:cNvPicPr/>
          <p:nvPr/>
        </p:nvPicPr>
        <p:blipFill>
          <a:blip r:embed="rId2" cstate="print"/>
          <a:srcRect/>
          <a:stretch>
            <a:fillRect/>
          </a:stretch>
        </p:blipFill>
        <p:spPr bwMode="auto">
          <a:xfrm>
            <a:off x="2667000" y="2133600"/>
            <a:ext cx="3457575" cy="1905000"/>
          </a:xfrm>
          <a:prstGeom prst="rect">
            <a:avLst/>
          </a:prstGeom>
          <a:noFill/>
          <a:ln w="9525">
            <a:noFill/>
            <a:miter lim="800000"/>
            <a:headEnd/>
            <a:tailEnd/>
          </a:ln>
        </p:spPr>
      </p:pic>
    </p:spTree>
    <p:extLst>
      <p:ext uri="{BB962C8B-B14F-4D97-AF65-F5344CB8AC3E}">
        <p14:creationId xmlns:p14="http://schemas.microsoft.com/office/powerpoint/2010/main" val="1384773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31825"/>
          </a:xfrm>
        </p:spPr>
        <p:txBody>
          <a:bodyPr>
            <a:normAutofit/>
          </a:bodyPr>
          <a:lstStyle/>
          <a:p>
            <a:r>
              <a:rPr lang="ar-JO" sz="2800" b="1" dirty="0" smtClean="0"/>
              <a:t>إضافة الحدود والتظليل باستخدام علامة تبويب الصفحة الرئيسية</a:t>
            </a:r>
            <a:endParaRPr lang="ar-SA" sz="2800" dirty="0"/>
          </a:p>
        </p:txBody>
      </p:sp>
      <p:sp>
        <p:nvSpPr>
          <p:cNvPr id="3" name="Subtitle 2"/>
          <p:cNvSpPr>
            <a:spLocks noGrp="1"/>
          </p:cNvSpPr>
          <p:nvPr>
            <p:ph type="subTitle" idx="1"/>
          </p:nvPr>
        </p:nvSpPr>
        <p:spPr>
          <a:xfrm>
            <a:off x="685800" y="1066800"/>
            <a:ext cx="7696200" cy="4876800"/>
          </a:xfrm>
        </p:spPr>
        <p:txBody>
          <a:bodyPr>
            <a:normAutofit/>
          </a:bodyPr>
          <a:lstStyle/>
          <a:p>
            <a:r>
              <a:rPr lang="ar-JO" dirty="0" smtClean="0"/>
              <a:t>يمكنك جعل الفقرات أكثر تنوعا عن طريق إضافة تأثيرات مثل الحدود أو التظليل. أولا حدد الفقرات التي تريد تنسيقها. (إذا كان لتنسيق فقرة واحدة يمكنك ببساطة وضع المؤشر في الفقرة.) لتطبيق الحدود أُنقر على زر الحدود في علامة تبويب الصفحة الرئيسية واختيار نوع الحدود التي تريد تطبيقها.</a:t>
            </a:r>
            <a:endParaRPr lang="en-US" dirty="0" smtClean="0"/>
          </a:p>
          <a:p>
            <a:endParaRPr lang="ar-SA" dirty="0"/>
          </a:p>
        </p:txBody>
      </p:sp>
      <p:pic>
        <p:nvPicPr>
          <p:cNvPr id="4" name="صورة 42"/>
          <p:cNvPicPr/>
          <p:nvPr/>
        </p:nvPicPr>
        <p:blipFill>
          <a:blip r:embed="rId2" cstate="print"/>
          <a:srcRect/>
          <a:stretch>
            <a:fillRect/>
          </a:stretch>
        </p:blipFill>
        <p:spPr bwMode="auto">
          <a:xfrm>
            <a:off x="1066800" y="2819400"/>
            <a:ext cx="4419600" cy="2990850"/>
          </a:xfrm>
          <a:prstGeom prst="rect">
            <a:avLst/>
          </a:prstGeom>
          <a:noFill/>
          <a:ln w="9525">
            <a:noFill/>
            <a:miter lim="800000"/>
            <a:headEnd/>
            <a:tailEnd/>
          </a:ln>
        </p:spPr>
      </p:pic>
    </p:spTree>
    <p:extLst>
      <p:ext uri="{BB962C8B-B14F-4D97-AF65-F5344CB8AC3E}">
        <p14:creationId xmlns:p14="http://schemas.microsoft.com/office/powerpoint/2010/main" val="951871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708025"/>
          </a:xfrm>
        </p:spPr>
        <p:txBody>
          <a:bodyPr>
            <a:normAutofit/>
          </a:bodyPr>
          <a:lstStyle/>
          <a:p>
            <a:r>
              <a:rPr lang="ar-SA" sz="2800" b="1" dirty="0" smtClean="0"/>
              <a:t>استخدام مربع حوار الحدود والتظليل</a:t>
            </a:r>
            <a:endParaRPr lang="ar-SA" sz="2800" dirty="0"/>
          </a:p>
        </p:txBody>
      </p:sp>
      <p:sp>
        <p:nvSpPr>
          <p:cNvPr id="3" name="Subtitle 2"/>
          <p:cNvSpPr>
            <a:spLocks noGrp="1"/>
          </p:cNvSpPr>
          <p:nvPr>
            <p:ph type="subTitle" idx="1"/>
          </p:nvPr>
        </p:nvSpPr>
        <p:spPr>
          <a:xfrm>
            <a:off x="990600" y="1066800"/>
            <a:ext cx="7391400" cy="4953000"/>
          </a:xfrm>
        </p:spPr>
        <p:txBody>
          <a:bodyPr>
            <a:normAutofit/>
          </a:bodyPr>
          <a:lstStyle/>
          <a:p>
            <a:r>
              <a:rPr lang="ar-JO" dirty="0" smtClean="0"/>
              <a:t>رغم أن أوامر الحدود والتظليل في تبويب الصفحة الرئيسية هي أكبر لتنسيق سريع حيث أن الخيارات المتاحة محدودة. ولعرض مزيد من الخيارات أُنقر أمر حدود وتظليل في لائحة الحدود.</a:t>
            </a:r>
            <a:endParaRPr lang="en-US" dirty="0" smtClean="0"/>
          </a:p>
          <a:p>
            <a:endParaRPr lang="ar-SA" dirty="0"/>
          </a:p>
        </p:txBody>
      </p:sp>
      <p:pic>
        <p:nvPicPr>
          <p:cNvPr id="4" name="صورة 44"/>
          <p:cNvPicPr/>
          <p:nvPr/>
        </p:nvPicPr>
        <p:blipFill>
          <a:blip r:embed="rId2" cstate="print"/>
          <a:srcRect/>
          <a:stretch>
            <a:fillRect/>
          </a:stretch>
        </p:blipFill>
        <p:spPr bwMode="auto">
          <a:xfrm>
            <a:off x="2209800" y="3048000"/>
            <a:ext cx="4961805" cy="2401677"/>
          </a:xfrm>
          <a:prstGeom prst="rect">
            <a:avLst/>
          </a:prstGeom>
          <a:noFill/>
          <a:ln w="9525">
            <a:noFill/>
            <a:miter lim="800000"/>
            <a:headEnd/>
            <a:tailEnd/>
          </a:ln>
        </p:spPr>
      </p:pic>
    </p:spTree>
    <p:extLst>
      <p:ext uri="{BB962C8B-B14F-4D97-AF65-F5344CB8AC3E}">
        <p14:creationId xmlns:p14="http://schemas.microsoft.com/office/powerpoint/2010/main" val="3025655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533400"/>
          </a:xfrm>
        </p:spPr>
        <p:txBody>
          <a:bodyPr>
            <a:normAutofit/>
          </a:bodyPr>
          <a:lstStyle/>
          <a:p>
            <a:r>
              <a:rPr lang="ar-JO" sz="2800" b="1" dirty="0" smtClean="0"/>
              <a:t>اختيار واجهة الخط </a:t>
            </a:r>
            <a:endParaRPr lang="ar-SA" sz="2800" dirty="0"/>
          </a:p>
        </p:txBody>
      </p:sp>
      <p:sp>
        <p:nvSpPr>
          <p:cNvPr id="3" name="Subtitle 2"/>
          <p:cNvSpPr>
            <a:spLocks noGrp="1"/>
          </p:cNvSpPr>
          <p:nvPr>
            <p:ph type="subTitle" idx="1"/>
          </p:nvPr>
        </p:nvSpPr>
        <p:spPr>
          <a:xfrm>
            <a:off x="685800" y="990600"/>
            <a:ext cx="7772400" cy="4953000"/>
          </a:xfrm>
        </p:spPr>
        <p:txBody>
          <a:bodyPr>
            <a:normAutofit/>
          </a:bodyPr>
          <a:lstStyle/>
          <a:p>
            <a:r>
              <a:rPr lang="ar-JO" dirty="0" smtClean="0"/>
              <a:t>لاختيار نوع الخط، قم أولا بتحديد الخط ثم قم بالكتابة أو قم بتحديد النص الذي قمت بكتابته ثم طبق الخط عليه. لاختيار خط ما، أُنقر على القائمة المنسدلة للخط وقم بتحديد الخط الذي تريده. أثناء تمريرك على الخطوط، سترى معاينة للخطوط على النص قبل تطبيقها </a:t>
            </a:r>
            <a:endParaRPr lang="en-US" dirty="0" smtClean="0"/>
          </a:p>
          <a:p>
            <a:endParaRPr lang="ar-SA" dirty="0"/>
          </a:p>
        </p:txBody>
      </p:sp>
    </p:spTree>
    <p:extLst>
      <p:ext uri="{BB962C8B-B14F-4D97-AF65-F5344CB8AC3E}">
        <p14:creationId xmlns:p14="http://schemas.microsoft.com/office/powerpoint/2010/main" val="1293861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09601"/>
          </a:xfrm>
        </p:spPr>
        <p:txBody>
          <a:bodyPr>
            <a:normAutofit/>
          </a:bodyPr>
          <a:lstStyle/>
          <a:p>
            <a:r>
              <a:rPr lang="ar-JO" sz="2800" b="1" dirty="0" smtClean="0"/>
              <a:t>تغيير حجم الخط</a:t>
            </a:r>
            <a:endParaRPr lang="ar-SA" sz="2800" dirty="0"/>
          </a:p>
        </p:txBody>
      </p:sp>
      <p:sp>
        <p:nvSpPr>
          <p:cNvPr id="3" name="Subtitle 2"/>
          <p:cNvSpPr>
            <a:spLocks noGrp="1"/>
          </p:cNvSpPr>
          <p:nvPr>
            <p:ph type="subTitle" idx="1"/>
          </p:nvPr>
        </p:nvSpPr>
        <p:spPr>
          <a:xfrm>
            <a:off x="1295400" y="1295400"/>
            <a:ext cx="7010400" cy="4724400"/>
          </a:xfrm>
        </p:spPr>
        <p:txBody>
          <a:bodyPr>
            <a:normAutofit/>
          </a:bodyPr>
          <a:lstStyle/>
          <a:p>
            <a:r>
              <a:rPr lang="ar-JO" dirty="0" smtClean="0"/>
              <a:t>يمكنك تغيير حجم الخط بنفس الطريقة. قم بتحديد الحجم من القائمة أو كتابة الحجم في الصندوق. إذا اخترت استخدام القائمة، في الوقت الذي يكون فيه النص محددا، فسترى معاينة للحجم الذي تريده أثناء مرورك على الخطوط.</a:t>
            </a:r>
            <a:endParaRPr lang="en-US" dirty="0" smtClean="0"/>
          </a:p>
          <a:p>
            <a:endParaRPr lang="ar-SA" dirty="0"/>
          </a:p>
        </p:txBody>
      </p:sp>
      <p:pic>
        <p:nvPicPr>
          <p:cNvPr id="4" name="Picture 3"/>
          <p:cNvPicPr/>
          <p:nvPr/>
        </p:nvPicPr>
        <p:blipFill>
          <a:blip r:embed="rId2" cstate="print"/>
          <a:srcRect/>
          <a:stretch>
            <a:fillRect/>
          </a:stretch>
        </p:blipFill>
        <p:spPr bwMode="auto">
          <a:xfrm>
            <a:off x="2590800" y="3657600"/>
            <a:ext cx="4096732" cy="1771650"/>
          </a:xfrm>
          <a:prstGeom prst="rect">
            <a:avLst/>
          </a:prstGeom>
          <a:noFill/>
        </p:spPr>
      </p:pic>
    </p:spTree>
    <p:extLst>
      <p:ext uri="{BB962C8B-B14F-4D97-AF65-F5344CB8AC3E}">
        <p14:creationId xmlns:p14="http://schemas.microsoft.com/office/powerpoint/2010/main" val="382926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609600"/>
          </a:xfrm>
        </p:spPr>
        <p:txBody>
          <a:bodyPr>
            <a:normAutofit/>
          </a:bodyPr>
          <a:lstStyle/>
          <a:p>
            <a:r>
              <a:rPr lang="ar-JO" sz="2800" b="1" dirty="0" smtClean="0"/>
              <a:t>تطبيق لون الخط</a:t>
            </a:r>
            <a:endParaRPr lang="ar-SA" sz="2800" dirty="0"/>
          </a:p>
        </p:txBody>
      </p:sp>
      <p:sp>
        <p:nvSpPr>
          <p:cNvPr id="3" name="Subtitle 2"/>
          <p:cNvSpPr>
            <a:spLocks noGrp="1"/>
          </p:cNvSpPr>
          <p:nvPr>
            <p:ph type="subTitle" idx="1"/>
          </p:nvPr>
        </p:nvSpPr>
        <p:spPr>
          <a:xfrm>
            <a:off x="685800" y="1066800"/>
            <a:ext cx="7772400" cy="4876800"/>
          </a:xfrm>
        </p:spPr>
        <p:txBody>
          <a:bodyPr>
            <a:normAutofit/>
          </a:bodyPr>
          <a:lstStyle/>
          <a:p>
            <a:r>
              <a:rPr lang="ar-JO" dirty="0" smtClean="0"/>
              <a:t>لتغيير لون الخط، قم بتحديد النص الذي ترغب بتغييره، وبعد ذلك، انتقي اللون من اللائحة. وسترى مرة أخرى معاينة للون الذي سيطبق على النص قبل تغييره. وعندما ترى اللون الذي تريده، قم بالنقر عليه لتطبيقه. </a:t>
            </a:r>
            <a:endParaRPr lang="en-US" dirty="0" smtClean="0"/>
          </a:p>
          <a:p>
            <a:endParaRPr lang="ar-SA" dirty="0"/>
          </a:p>
        </p:txBody>
      </p:sp>
      <p:pic>
        <p:nvPicPr>
          <p:cNvPr id="4" name="Picture 3"/>
          <p:cNvPicPr/>
          <p:nvPr/>
        </p:nvPicPr>
        <p:blipFill>
          <a:blip r:embed="rId2" cstate="print"/>
          <a:srcRect/>
          <a:stretch>
            <a:fillRect/>
          </a:stretch>
        </p:blipFill>
        <p:spPr bwMode="auto">
          <a:xfrm>
            <a:off x="2362200" y="3276600"/>
            <a:ext cx="4215130" cy="1828800"/>
          </a:xfrm>
          <a:prstGeom prst="rect">
            <a:avLst/>
          </a:prstGeom>
          <a:noFill/>
        </p:spPr>
      </p:pic>
    </p:spTree>
    <p:extLst>
      <p:ext uri="{BB962C8B-B14F-4D97-AF65-F5344CB8AC3E}">
        <p14:creationId xmlns:p14="http://schemas.microsoft.com/office/powerpoint/2010/main" val="734443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533400"/>
          </a:xfrm>
        </p:spPr>
        <p:txBody>
          <a:bodyPr>
            <a:normAutofit/>
          </a:bodyPr>
          <a:lstStyle/>
          <a:p>
            <a:r>
              <a:rPr lang="ar-JO" sz="2800" b="1" dirty="0" smtClean="0"/>
              <a:t>تطبيق لون تمييز النص</a:t>
            </a:r>
            <a:endParaRPr lang="ar-SA" sz="2800" dirty="0"/>
          </a:p>
        </p:txBody>
      </p:sp>
      <p:sp>
        <p:nvSpPr>
          <p:cNvPr id="3" name="Subtitle 2"/>
          <p:cNvSpPr>
            <a:spLocks noGrp="1"/>
          </p:cNvSpPr>
          <p:nvPr>
            <p:ph type="subTitle" idx="1"/>
          </p:nvPr>
        </p:nvSpPr>
        <p:spPr>
          <a:xfrm>
            <a:off x="685800" y="1066800"/>
            <a:ext cx="7772400" cy="4953000"/>
          </a:xfrm>
        </p:spPr>
        <p:txBody>
          <a:bodyPr>
            <a:normAutofit/>
          </a:bodyPr>
          <a:lstStyle/>
          <a:p>
            <a:r>
              <a:rPr lang="ar-JO" dirty="0" smtClean="0"/>
              <a:t>إضافة إلى ألوان الخط الرئيسية، يمكنك أيضا تطبيق لون التمييز على النص. قم بتحديد النص الذي ترغب بتمييزه وأُنقر على لون من مجموعة الخط في تبويبة الصفحة الرئيسية. </a:t>
            </a:r>
            <a:endParaRPr lang="en-US" dirty="0" smtClean="0"/>
          </a:p>
          <a:p>
            <a:endParaRPr lang="ar-SA" dirty="0"/>
          </a:p>
        </p:txBody>
      </p:sp>
      <p:pic>
        <p:nvPicPr>
          <p:cNvPr id="4" name="Picture 3"/>
          <p:cNvPicPr/>
          <p:nvPr/>
        </p:nvPicPr>
        <p:blipFill>
          <a:blip r:embed="rId2" cstate="print"/>
          <a:srcRect/>
          <a:stretch>
            <a:fillRect/>
          </a:stretch>
        </p:blipFill>
        <p:spPr bwMode="auto">
          <a:xfrm>
            <a:off x="2971800" y="2743200"/>
            <a:ext cx="3335020" cy="1774190"/>
          </a:xfrm>
          <a:prstGeom prst="rect">
            <a:avLst/>
          </a:prstGeom>
          <a:noFill/>
        </p:spPr>
      </p:pic>
    </p:spTree>
    <p:extLst>
      <p:ext uri="{BB962C8B-B14F-4D97-AF65-F5344CB8AC3E}">
        <p14:creationId xmlns:p14="http://schemas.microsoft.com/office/powerpoint/2010/main" val="3809620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708025"/>
          </a:xfrm>
        </p:spPr>
        <p:txBody>
          <a:bodyPr>
            <a:normAutofit/>
          </a:bodyPr>
          <a:lstStyle/>
          <a:p>
            <a:r>
              <a:rPr lang="ar-JO" sz="2800" b="1" dirty="0" smtClean="0"/>
              <a:t>تطبيق التسطير المتقدم</a:t>
            </a:r>
            <a:endParaRPr lang="ar-SA" sz="2800" dirty="0"/>
          </a:p>
        </p:txBody>
      </p:sp>
      <p:sp>
        <p:nvSpPr>
          <p:cNvPr id="3" name="Subtitle 2"/>
          <p:cNvSpPr>
            <a:spLocks noGrp="1"/>
          </p:cNvSpPr>
          <p:nvPr>
            <p:ph type="subTitle" idx="1"/>
          </p:nvPr>
        </p:nvSpPr>
        <p:spPr>
          <a:xfrm>
            <a:off x="1219200" y="1219200"/>
            <a:ext cx="7315200" cy="4800600"/>
          </a:xfrm>
        </p:spPr>
        <p:txBody>
          <a:bodyPr>
            <a:normAutofit/>
          </a:bodyPr>
          <a:lstStyle/>
          <a:p>
            <a:r>
              <a:rPr lang="ar-JO" dirty="0" smtClean="0"/>
              <a:t>في القسم الأول، تعلمنا كيفية تطبيق التسطير الأساسي. إذا قمت بالنقر على سهم الإسدال بجانب أمر التسطير، فسترى قائمة بأنماط التسطير. </a:t>
            </a:r>
            <a:endParaRPr lang="en-US" dirty="0" smtClean="0"/>
          </a:p>
          <a:p>
            <a:endParaRPr lang="ar-SA" dirty="0"/>
          </a:p>
        </p:txBody>
      </p:sp>
      <p:pic>
        <p:nvPicPr>
          <p:cNvPr id="4" name="Picture 3"/>
          <p:cNvPicPr/>
          <p:nvPr/>
        </p:nvPicPr>
        <p:blipFill>
          <a:blip r:embed="rId2" cstate="print"/>
          <a:srcRect/>
          <a:stretch>
            <a:fillRect/>
          </a:stretch>
        </p:blipFill>
        <p:spPr bwMode="auto">
          <a:xfrm>
            <a:off x="2209800" y="2819400"/>
            <a:ext cx="4943475" cy="2284896"/>
          </a:xfrm>
          <a:prstGeom prst="rect">
            <a:avLst/>
          </a:prstGeom>
          <a:noFill/>
        </p:spPr>
      </p:pic>
    </p:spTree>
    <p:extLst>
      <p:ext uri="{BB962C8B-B14F-4D97-AF65-F5344CB8AC3E}">
        <p14:creationId xmlns:p14="http://schemas.microsoft.com/office/powerpoint/2010/main" val="340825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609599"/>
          </a:xfrm>
        </p:spPr>
        <p:txBody>
          <a:bodyPr>
            <a:normAutofit/>
          </a:bodyPr>
          <a:lstStyle/>
          <a:p>
            <a:r>
              <a:rPr lang="ar-JO" sz="2800" b="1" dirty="0" smtClean="0"/>
              <a:t>تغيير حالة الأحرف (باللغة الإنجليزية)</a:t>
            </a:r>
            <a:endParaRPr lang="ar-SA" sz="2800" dirty="0"/>
          </a:p>
        </p:txBody>
      </p:sp>
      <p:sp>
        <p:nvSpPr>
          <p:cNvPr id="3" name="Subtitle 2"/>
          <p:cNvSpPr>
            <a:spLocks noGrp="1"/>
          </p:cNvSpPr>
          <p:nvPr>
            <p:ph type="subTitle" idx="1"/>
          </p:nvPr>
        </p:nvSpPr>
        <p:spPr>
          <a:xfrm>
            <a:off x="685800" y="1295400"/>
            <a:ext cx="7772400" cy="4724400"/>
          </a:xfrm>
        </p:spPr>
        <p:txBody>
          <a:bodyPr>
            <a:normAutofit/>
          </a:bodyPr>
          <a:lstStyle/>
          <a:p>
            <a:r>
              <a:rPr lang="ar-JO" dirty="0" smtClean="0"/>
              <a:t>هناك طريقة سريعة لتغيير حالة الخط. أولا، قم بتحديد النص الذي تريد تغييره، ثم أُنقر على زر حالة الأحرف في تبويبة الصفحة الرئيسية واختر الحالة التي تريدها.</a:t>
            </a:r>
            <a:endParaRPr lang="en-US" dirty="0" smtClean="0"/>
          </a:p>
          <a:p>
            <a:endParaRPr lang="ar-SA" dirty="0"/>
          </a:p>
        </p:txBody>
      </p:sp>
      <p:pic>
        <p:nvPicPr>
          <p:cNvPr id="4" name="Picture 3"/>
          <p:cNvPicPr/>
          <p:nvPr/>
        </p:nvPicPr>
        <p:blipFill>
          <a:blip r:embed="rId2" cstate="print"/>
          <a:srcRect/>
          <a:stretch>
            <a:fillRect/>
          </a:stretch>
        </p:blipFill>
        <p:spPr bwMode="auto">
          <a:xfrm>
            <a:off x="2667000" y="3276600"/>
            <a:ext cx="4105275" cy="1114425"/>
          </a:xfrm>
          <a:prstGeom prst="rect">
            <a:avLst/>
          </a:prstGeom>
          <a:noFill/>
        </p:spPr>
      </p:pic>
    </p:spTree>
    <p:extLst>
      <p:ext uri="{BB962C8B-B14F-4D97-AF65-F5344CB8AC3E}">
        <p14:creationId xmlns:p14="http://schemas.microsoft.com/office/powerpoint/2010/main" val="2371568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533401"/>
          </a:xfrm>
        </p:spPr>
        <p:txBody>
          <a:bodyPr>
            <a:normAutofit/>
          </a:bodyPr>
          <a:lstStyle/>
          <a:p>
            <a:r>
              <a:rPr lang="ar-SA" sz="2800" b="1" dirty="0" smtClean="0"/>
              <a:t>تطبيق تأثيرات النص</a:t>
            </a:r>
            <a:endParaRPr lang="ar-SA" sz="2800" dirty="0"/>
          </a:p>
        </p:txBody>
      </p:sp>
      <p:sp>
        <p:nvSpPr>
          <p:cNvPr id="3" name="Subtitle 2"/>
          <p:cNvSpPr>
            <a:spLocks noGrp="1"/>
          </p:cNvSpPr>
          <p:nvPr>
            <p:ph type="subTitle" idx="1"/>
          </p:nvPr>
        </p:nvSpPr>
        <p:spPr>
          <a:xfrm>
            <a:off x="1371600" y="914400"/>
            <a:ext cx="7086600" cy="5105400"/>
          </a:xfrm>
        </p:spPr>
        <p:txBody>
          <a:bodyPr>
            <a:normAutofit/>
          </a:bodyPr>
          <a:lstStyle/>
          <a:p>
            <a:r>
              <a:rPr lang="ar-JO" dirty="0" smtClean="0"/>
              <a:t>يقوم وورد 2010 بتقديم أمر جديد في مجموعة الخط: تأثيرات النص. يوجد هنا عدد من التأثيرات المعدة مسبقا للاختيار من بينها.</a:t>
            </a:r>
            <a:endParaRPr lang="en-US" dirty="0" smtClean="0"/>
          </a:p>
          <a:p>
            <a:r>
              <a:rPr lang="ar-JO" dirty="0" smtClean="0"/>
              <a:t>لتظليل جزء من النص أُنقر على أمر تأثيرات النص ثم حدد أحد الخيارات التالية:</a:t>
            </a:r>
            <a:endParaRPr lang="en-US" dirty="0" smtClean="0"/>
          </a:p>
          <a:p>
            <a:endParaRPr lang="ar-SA" dirty="0"/>
          </a:p>
        </p:txBody>
      </p:sp>
      <p:pic>
        <p:nvPicPr>
          <p:cNvPr id="4" name="صورة 26"/>
          <p:cNvPicPr/>
          <p:nvPr/>
        </p:nvPicPr>
        <p:blipFill>
          <a:blip r:embed="rId2" cstate="print"/>
          <a:srcRect/>
          <a:stretch>
            <a:fillRect/>
          </a:stretch>
        </p:blipFill>
        <p:spPr bwMode="auto">
          <a:xfrm>
            <a:off x="1628775" y="3124200"/>
            <a:ext cx="5991226" cy="2590800"/>
          </a:xfrm>
          <a:prstGeom prst="rect">
            <a:avLst/>
          </a:prstGeom>
          <a:noFill/>
          <a:ln w="9525">
            <a:noFill/>
            <a:miter lim="800000"/>
            <a:headEnd/>
            <a:tailEnd/>
          </a:ln>
        </p:spPr>
      </p:pic>
    </p:spTree>
    <p:extLst>
      <p:ext uri="{BB962C8B-B14F-4D97-AF65-F5344CB8AC3E}">
        <p14:creationId xmlns:p14="http://schemas.microsoft.com/office/powerpoint/2010/main" val="253148109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1028</Words>
  <Application>Microsoft Office PowerPoint</Application>
  <PresentationFormat>On-screen Show (4:3)</PresentationFormat>
  <Paragraphs>74</Paragraphs>
  <Slides>25</Slides>
  <Notes>0</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Concourse</vt:lpstr>
      <vt:lpstr> القسم 5: القيام بالمزيد من الأمور في النص</vt:lpstr>
      <vt:lpstr>  الدرس 5-1: الخطوط في تبويبة الصفحة الرئيسية</vt:lpstr>
      <vt:lpstr>اختيار واجهة الخط </vt:lpstr>
      <vt:lpstr>تغيير حجم الخط</vt:lpstr>
      <vt:lpstr>تطبيق لون الخط</vt:lpstr>
      <vt:lpstr>تطبيق لون تمييز النص</vt:lpstr>
      <vt:lpstr>تطبيق التسطير المتقدم</vt:lpstr>
      <vt:lpstr>تغيير حالة الأحرف (باللغة الإنجليزية)</vt:lpstr>
      <vt:lpstr>تطبيق تأثيرات النص</vt:lpstr>
      <vt:lpstr> الدرس 5-2 مربع حوار الخط</vt:lpstr>
      <vt:lpstr>فتح مربع حوار الخط</vt:lpstr>
      <vt:lpstr>استخدام علامة تبويب الخيارات المتقدمة</vt:lpstr>
      <vt:lpstr>تحديد الخط الافتراضي الخاص بك</vt:lpstr>
      <vt:lpstr>الخطوط المتضمنة</vt:lpstr>
      <vt:lpstr> الدرس 5-3: استخدام علامات التبويب</vt:lpstr>
      <vt:lpstr>أنواع علامات التبويب</vt:lpstr>
      <vt:lpstr>إستخدام علامات التبويب</vt:lpstr>
      <vt:lpstr>إعداد علامات التبويب</vt:lpstr>
      <vt:lpstr>نقل أو إزالة علامات التبويب </vt:lpstr>
      <vt:lpstr> الدرس 5-4: خيارات الفقرة</vt:lpstr>
      <vt:lpstr>مسافة البادئة باستخدام المسطرة</vt:lpstr>
      <vt:lpstr>المسافة البادئة باستخدام علامة تبويب الصفحة الرئيسية</vt:lpstr>
      <vt:lpstr>تباعد بين الفقرة</vt:lpstr>
      <vt:lpstr>إضافة الحدود والتظليل باستخدام علامة تبويب الصفحة الرئيسية</vt:lpstr>
      <vt:lpstr>استخدام مربع حوار الحدود والتظليل</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القسم 5: القيام بالمزيد من الأمور في النص</dc:title>
  <dc:creator>Ali Raad</dc:creator>
  <cp:lastModifiedBy>DR.Ahmed Saker</cp:lastModifiedBy>
  <cp:revision>1</cp:revision>
  <dcterms:created xsi:type="dcterms:W3CDTF">2006-08-16T00:00:00Z</dcterms:created>
  <dcterms:modified xsi:type="dcterms:W3CDTF">2018-12-12T18:43:19Z</dcterms:modified>
</cp:coreProperties>
</file>